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42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96" r:id="rId3"/>
    <p:sldMasterId id="2147483710" r:id="rId4"/>
    <p:sldMasterId id="2147483722" r:id="rId5"/>
    <p:sldMasterId id="2147483734" r:id="rId6"/>
    <p:sldMasterId id="2147483746" r:id="rId7"/>
    <p:sldMasterId id="2147483758" r:id="rId8"/>
    <p:sldMasterId id="2147483770" r:id="rId9"/>
    <p:sldMasterId id="2147483782" r:id="rId10"/>
  </p:sldMasterIdLst>
  <p:notesMasterIdLst>
    <p:notesMasterId r:id="rId89"/>
  </p:notesMasterIdLst>
  <p:sldIdLst>
    <p:sldId id="468" r:id="rId11"/>
    <p:sldId id="326" r:id="rId12"/>
    <p:sldId id="425" r:id="rId13"/>
    <p:sldId id="596" r:id="rId14"/>
    <p:sldId id="337" r:id="rId15"/>
    <p:sldId id="577" r:id="rId16"/>
    <p:sldId id="576" r:id="rId17"/>
    <p:sldId id="578" r:id="rId18"/>
    <p:sldId id="511" r:id="rId19"/>
    <p:sldId id="446" r:id="rId20"/>
    <p:sldId id="447" r:id="rId21"/>
    <p:sldId id="357" r:id="rId22"/>
    <p:sldId id="598" r:id="rId23"/>
    <p:sldId id="557" r:id="rId24"/>
    <p:sldId id="588" r:id="rId25"/>
    <p:sldId id="565" r:id="rId26"/>
    <p:sldId id="592" r:id="rId27"/>
    <p:sldId id="593" r:id="rId28"/>
    <p:sldId id="594" r:id="rId29"/>
    <p:sldId id="566" r:id="rId30"/>
    <p:sldId id="567" r:id="rId31"/>
    <p:sldId id="568" r:id="rId32"/>
    <p:sldId id="558" r:id="rId33"/>
    <p:sldId id="559" r:id="rId34"/>
    <p:sldId id="560" r:id="rId35"/>
    <p:sldId id="561" r:id="rId36"/>
    <p:sldId id="562" r:id="rId37"/>
    <p:sldId id="563" r:id="rId38"/>
    <p:sldId id="564" r:id="rId39"/>
    <p:sldId id="595" r:id="rId40"/>
    <p:sldId id="589" r:id="rId41"/>
    <p:sldId id="590" r:id="rId42"/>
    <p:sldId id="569" r:id="rId43"/>
    <p:sldId id="570" r:id="rId44"/>
    <p:sldId id="573" r:id="rId45"/>
    <p:sldId id="599" r:id="rId46"/>
    <p:sldId id="448" r:id="rId47"/>
    <p:sldId id="410" r:id="rId48"/>
    <p:sldId id="527" r:id="rId49"/>
    <p:sldId id="412" r:id="rId50"/>
    <p:sldId id="459" r:id="rId51"/>
    <p:sldId id="450" r:id="rId52"/>
    <p:sldId id="460" r:id="rId53"/>
    <p:sldId id="461" r:id="rId54"/>
    <p:sldId id="462" r:id="rId55"/>
    <p:sldId id="465" r:id="rId56"/>
    <p:sldId id="600" r:id="rId57"/>
    <p:sldId id="396" r:id="rId58"/>
    <p:sldId id="362" r:id="rId59"/>
    <p:sldId id="363" r:id="rId60"/>
    <p:sldId id="423" r:id="rId61"/>
    <p:sldId id="401" r:id="rId62"/>
    <p:sldId id="486" r:id="rId63"/>
    <p:sldId id="487" r:id="rId64"/>
    <p:sldId id="503" r:id="rId65"/>
    <p:sldId id="504" r:id="rId66"/>
    <p:sldId id="476" r:id="rId67"/>
    <p:sldId id="532" r:id="rId68"/>
    <p:sldId id="505" r:id="rId69"/>
    <p:sldId id="507" r:id="rId70"/>
    <p:sldId id="506" r:id="rId71"/>
    <p:sldId id="500" r:id="rId72"/>
    <p:sldId id="501" r:id="rId73"/>
    <p:sldId id="502" r:id="rId74"/>
    <p:sldId id="518" r:id="rId75"/>
    <p:sldId id="512" r:id="rId76"/>
    <p:sldId id="508" r:id="rId77"/>
    <p:sldId id="514" r:id="rId78"/>
    <p:sldId id="515" r:id="rId79"/>
    <p:sldId id="517" r:id="rId80"/>
    <p:sldId id="513" r:id="rId81"/>
    <p:sldId id="402" r:id="rId82"/>
    <p:sldId id="358" r:id="rId83"/>
    <p:sldId id="580" r:id="rId84"/>
    <p:sldId id="583" r:id="rId85"/>
    <p:sldId id="581" r:id="rId86"/>
    <p:sldId id="582" r:id="rId87"/>
    <p:sldId id="336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605" autoAdjust="0"/>
    <p:restoredTop sz="94660"/>
  </p:normalViewPr>
  <p:slideViewPr>
    <p:cSldViewPr snapToGrid="0" snapToObjects="1">
      <p:cViewPr>
        <p:scale>
          <a:sx n="95" d="100"/>
          <a:sy n="95" d="100"/>
        </p:scale>
        <p:origin x="-13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10" Type="http://schemas.openxmlformats.org/officeDocument/2006/relationships/slideMaster" Target="slideMasters/slideMaster10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70" Type="http://schemas.openxmlformats.org/officeDocument/2006/relationships/slide" Target="slides/slide60.xml"/><Relationship Id="rId71" Type="http://schemas.openxmlformats.org/officeDocument/2006/relationships/slide" Target="slides/slide61.xml"/><Relationship Id="rId72" Type="http://schemas.openxmlformats.org/officeDocument/2006/relationships/slide" Target="slides/slide62.xml"/><Relationship Id="rId73" Type="http://schemas.openxmlformats.org/officeDocument/2006/relationships/slide" Target="slides/slide63.xml"/><Relationship Id="rId74" Type="http://schemas.openxmlformats.org/officeDocument/2006/relationships/slide" Target="slides/slide64.xml"/><Relationship Id="rId75" Type="http://schemas.openxmlformats.org/officeDocument/2006/relationships/slide" Target="slides/slide65.xml"/><Relationship Id="rId76" Type="http://schemas.openxmlformats.org/officeDocument/2006/relationships/slide" Target="slides/slide66.xml"/><Relationship Id="rId77" Type="http://schemas.openxmlformats.org/officeDocument/2006/relationships/slide" Target="slides/slide67.xml"/><Relationship Id="rId78" Type="http://schemas.openxmlformats.org/officeDocument/2006/relationships/slide" Target="slides/slide68.xml"/><Relationship Id="rId79" Type="http://schemas.openxmlformats.org/officeDocument/2006/relationships/slide" Target="slides/slide69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<Relationship Id="rId64" Type="http://schemas.openxmlformats.org/officeDocument/2006/relationships/slide" Target="slides/slide54.xml"/><Relationship Id="rId65" Type="http://schemas.openxmlformats.org/officeDocument/2006/relationships/slide" Target="slides/slide55.xml"/><Relationship Id="rId66" Type="http://schemas.openxmlformats.org/officeDocument/2006/relationships/slide" Target="slides/slide56.xml"/><Relationship Id="rId67" Type="http://schemas.openxmlformats.org/officeDocument/2006/relationships/slide" Target="slides/slide57.xml"/><Relationship Id="rId68" Type="http://schemas.openxmlformats.org/officeDocument/2006/relationships/slide" Target="slides/slide58.xml"/><Relationship Id="rId69" Type="http://schemas.openxmlformats.org/officeDocument/2006/relationships/slide" Target="slides/slide59.xml"/><Relationship Id="rId80" Type="http://schemas.openxmlformats.org/officeDocument/2006/relationships/slide" Target="slides/slide70.xml"/><Relationship Id="rId81" Type="http://schemas.openxmlformats.org/officeDocument/2006/relationships/slide" Target="slides/slide71.xml"/><Relationship Id="rId82" Type="http://schemas.openxmlformats.org/officeDocument/2006/relationships/slide" Target="slides/slide72.xml"/><Relationship Id="rId83" Type="http://schemas.openxmlformats.org/officeDocument/2006/relationships/slide" Target="slides/slide73.xml"/><Relationship Id="rId84" Type="http://schemas.openxmlformats.org/officeDocument/2006/relationships/slide" Target="slides/slide74.xml"/><Relationship Id="rId85" Type="http://schemas.openxmlformats.org/officeDocument/2006/relationships/slide" Target="slides/slide75.xml"/><Relationship Id="rId86" Type="http://schemas.openxmlformats.org/officeDocument/2006/relationships/slide" Target="slides/slide76.xml"/><Relationship Id="rId87" Type="http://schemas.openxmlformats.org/officeDocument/2006/relationships/slide" Target="slides/slide77.xml"/><Relationship Id="rId88" Type="http://schemas.openxmlformats.org/officeDocument/2006/relationships/slide" Target="slides/slide78.xml"/><Relationship Id="rId8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11/25/13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-Chose waveguide</a:t>
            </a:r>
            <a:r>
              <a:rPr lang="en-US" baseline="0" dirty="0" smtClean="0"/>
              <a:t> design because it can be integrated into the receiver (in the cold part), and thus doesn’t create loss the way a room-temperature quarter-wave plate does.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837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</a:t>
            </a:r>
            <a:r>
              <a:rPr lang="en-US" baseline="0" dirty="0" smtClean="0"/>
              <a:t>e are effectively quarter-wave plates.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77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>
                <a:latin typeface="Gill Sans MT"/>
              </a:rPr>
              <a:t>The </a:t>
            </a:r>
            <a:r>
              <a:rPr lang="en-US" dirty="0" err="1" smtClean="0">
                <a:latin typeface="Gill Sans MT"/>
              </a:rPr>
              <a:t>OMT</a:t>
            </a:r>
            <a:r>
              <a:rPr lang="en-US" dirty="0" smtClean="0">
                <a:latin typeface="Gill Sans MT"/>
              </a:rPr>
              <a:t> is</a:t>
            </a:r>
            <a:r>
              <a:rPr lang="en-US" baseline="0" dirty="0" smtClean="0">
                <a:latin typeface="Gill Sans MT"/>
              </a:rPr>
              <a:t> based on a turnstile junction and 2 power combiners  - this design was worked out by Alessandro </a:t>
            </a:r>
            <a:r>
              <a:rPr lang="en-US" baseline="0" dirty="0" err="1" smtClean="0">
                <a:latin typeface="Gill Sans MT"/>
              </a:rPr>
              <a:t>Navarrini</a:t>
            </a:r>
            <a:r>
              <a:rPr lang="en-US" baseline="0" dirty="0" smtClean="0">
                <a:latin typeface="Gill Sans MT"/>
              </a:rPr>
              <a:t> when he was a </a:t>
            </a:r>
            <a:r>
              <a:rPr lang="en-US" baseline="0" dirty="0" err="1" smtClean="0">
                <a:latin typeface="Gill Sans MT"/>
              </a:rPr>
              <a:t>postdoc</a:t>
            </a:r>
            <a:r>
              <a:rPr lang="en-US" baseline="0" dirty="0" smtClean="0">
                <a:latin typeface="Gill Sans MT"/>
              </a:rPr>
              <a:t> in Berkeley.</a:t>
            </a:r>
          </a:p>
          <a:p>
            <a:r>
              <a:rPr lang="en-US" baseline="0" dirty="0" smtClean="0">
                <a:latin typeface="Gill Sans MT"/>
              </a:rPr>
              <a:t>It looks pretty intimidating to make, but it’s not as bad as it looks .  The waveguides are all split down the middle, so what you have do do is to machine 4 blocks of metal and bolt them together.</a:t>
            </a:r>
            <a:endParaRPr lang="en-US" dirty="0">
              <a:latin typeface="Gill Sans MT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404A35-0F35-4D49-956B-E31B01B6F651}" type="slidenum">
              <a:rPr lang="en-US" smtClean="0">
                <a:solidFill>
                  <a:prstClr val="black"/>
                </a:solidFill>
                <a:latin typeface="Gill Sans MT"/>
              </a:rPr>
              <a:pPr/>
              <a:t>24</a:t>
            </a:fld>
            <a:endParaRPr lang="en-US" dirty="0" smtClean="0">
              <a:solidFill>
                <a:prstClr val="black"/>
              </a:solidFill>
              <a:latin typeface="Gill Sans M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Here’s an assembly diagram.</a:t>
            </a:r>
          </a:p>
          <a:p>
            <a:endParaRPr lang="en-US" dirty="0" smtClean="0"/>
          </a:p>
          <a:p>
            <a:r>
              <a:rPr lang="en-US" dirty="0" smtClean="0"/>
              <a:t>Now, as you know,</a:t>
            </a:r>
            <a:r>
              <a:rPr lang="en-US" baseline="0" dirty="0" smtClean="0"/>
              <a:t> it’s not so hard to get great results out of an electromagnetic simulation of a device like this, but can you actually machine it reproducibly?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EAC1A2-C17A-934C-B544-861035A6D97C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-Extremely high percentage polarization, thus…</a:t>
            </a:r>
          </a:p>
          <a:p>
            <a:r>
              <a:rPr lang="en-US" dirty="0" smtClean="0"/>
              <a:t>-High-SNR correlation between</a:t>
            </a:r>
            <a:r>
              <a:rPr lang="en-US" baseline="0" dirty="0" smtClean="0"/>
              <a:t> LCP and RCP.</a:t>
            </a:r>
          </a:p>
          <a:p>
            <a:r>
              <a:rPr lang="en-US" baseline="0" dirty="0" smtClean="0"/>
              <a:t>-Band dependent due to hardware</a:t>
            </a:r>
          </a:p>
          <a:p>
            <a:r>
              <a:rPr lang="en-US" baseline="0" dirty="0" smtClean="0"/>
              <a:t>-Antenna dependent</a:t>
            </a:r>
          </a:p>
          <a:p>
            <a:r>
              <a:rPr lang="en-US" baseline="0" dirty="0" smtClean="0"/>
              <a:t>-Forward gains of antennas: 100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(10m), 150 </a:t>
            </a:r>
            <a:r>
              <a:rPr lang="en-US" baseline="0" dirty="0" err="1" smtClean="0"/>
              <a:t>Jy</a:t>
            </a:r>
            <a:r>
              <a:rPr lang="en-US" baseline="0" dirty="0" smtClean="0"/>
              <a:t>/K (6m)</a:t>
            </a:r>
          </a:p>
          <a:p>
            <a:r>
              <a:rPr lang="en-US" baseline="0" dirty="0" smtClean="0"/>
              <a:t>-Sky temperature calculation: atmosphere temp*(1 – \e^{-\tau}), or (280 K)*(1 – e^(-0.2)) = ~50 K for typical 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4DB695-F0B6-E94C-BEBB-AE9E75F69CF7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6868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151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8573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50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6260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04238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0213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1717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23177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4924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59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14685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19729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19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3093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50282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13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6468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9581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610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80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60073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19152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62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038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7849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8325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797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0303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4070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88557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0671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3148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152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2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311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Monday, November 25,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63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11/25/13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505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jpg"/><Relationship Id="rId13" Type="http://schemas.openxmlformats.org/officeDocument/2006/relationships/image" Target="../media/image43.png"/><Relationship Id="rId14" Type="http://schemas.openxmlformats.org/officeDocument/2006/relationships/image" Target="../media/image44.jpeg"/><Relationship Id="rId15" Type="http://schemas.openxmlformats.org/officeDocument/2006/relationships/image" Target="../media/image45.jpg"/><Relationship Id="rId16" Type="http://schemas.openxmlformats.org/officeDocument/2006/relationships/image" Target="../media/image46.jpg"/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gif"/><Relationship Id="rId7" Type="http://schemas.openxmlformats.org/officeDocument/2006/relationships/image" Target="../media/image37.gif"/><Relationship Id="rId8" Type="http://schemas.openxmlformats.org/officeDocument/2006/relationships/image" Target="../media/image38.gif"/><Relationship Id="rId9" Type="http://schemas.openxmlformats.org/officeDocument/2006/relationships/image" Target="../media/image39.png"/><Relationship Id="rId10" Type="http://schemas.openxmlformats.org/officeDocument/2006/relationships/image" Target="../media/image4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image" Target="../media/image5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7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6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7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7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6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75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76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75.emf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rXiv1310.6653H" TargetMode="External"/><Relationship Id="rId4" Type="http://schemas.openxmlformats.org/officeDocument/2006/relationships/hyperlink" Target="http://adsabs.harvard.edu/abs/2013ApJ...768..159H" TargetMode="External"/><Relationship Id="rId5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4.emf"/><Relationship Id="rId5" Type="http://schemas.openxmlformats.org/officeDocument/2006/relationships/image" Target="../media/image62.emf"/><Relationship Id="rId6" Type="http://schemas.openxmlformats.org/officeDocument/2006/relationships/image" Target="../media/image73.emf"/><Relationship Id="rId7" Type="http://schemas.openxmlformats.org/officeDocument/2006/relationships/image" Target="../media/image60.emf"/><Relationship Id="rId8" Type="http://schemas.openxmlformats.org/officeDocument/2006/relationships/hyperlink" Target="http://adsabs.harvard.edu/abs/2013arXiv1310.6653H" TargetMode="External"/><Relationship Id="rId9" Type="http://schemas.openxmlformats.org/officeDocument/2006/relationships/hyperlink" Target="http://adsabs.harvard.edu/abs/2013ApJ...768..159H" TargetMode="External"/><Relationship Id="rId10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413021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Polarization science with </a:t>
            </a:r>
            <a:r>
              <a:rPr lang="en-US" sz="5500" dirty="0" err="1" smtClean="0">
                <a:solidFill>
                  <a:schemeClr val="tx1"/>
                </a:solidFill>
                <a:latin typeface="Gill Sans MT"/>
                <a:cs typeface="Gill Sans MT"/>
              </a:rPr>
              <a:t>carma</a:t>
            </a: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: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3000" dirty="0" smtClean="0">
                <a:latin typeface="Gill Sans MT"/>
                <a:cs typeface="Gill Sans MT"/>
              </a:rPr>
              <a:t>using the 1mm dual-polarization receiver system to probe small-scale magnetic fields in </a:t>
            </a:r>
            <a:r>
              <a:rPr lang="en-US" sz="3000" dirty="0" err="1" smtClean="0">
                <a:latin typeface="Gill Sans MT"/>
                <a:cs typeface="Gill Sans MT"/>
              </a:rPr>
              <a:t>protostellar</a:t>
            </a:r>
            <a:r>
              <a:rPr lang="en-US" sz="3000" dirty="0" smtClean="0">
                <a:latin typeface="Gill Sans MT"/>
                <a:cs typeface="Gill Sans MT"/>
              </a:rPr>
              <a:t> cores</a:t>
            </a:r>
            <a:endParaRPr lang="en-US" sz="3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639663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 smtClean="0"/>
              <a:t>22</a:t>
            </a:r>
            <a:r>
              <a:rPr lang="en-US" sz="2800" dirty="0" smtClean="0">
                <a:latin typeface="Gill Sans MT"/>
                <a:cs typeface="Gill Sans MT"/>
              </a:rPr>
              <a:t> November 2013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/>
              <a:t>Rochester Institute of Technology</a:t>
            </a:r>
          </a:p>
          <a:p>
            <a:r>
              <a:rPr lang="en-US" dirty="0" smtClean="0"/>
              <a:t>AST colloquium</a:t>
            </a:r>
          </a:p>
          <a:p>
            <a:r>
              <a:rPr lang="en-US" dirty="0" smtClean="0"/>
              <a:t>Rochester, N.Y.</a:t>
            </a:r>
            <a:endParaRPr lang="en-US" dirty="0" smtClean="0">
              <a:latin typeface="Gill Sans MT"/>
              <a:cs typeface="Gill Sans MT"/>
            </a:endParaRPr>
          </a:p>
          <a:p>
            <a:endParaRPr lang="en-US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40628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6A6A6"/>
                </a:solidFill>
                <a:latin typeface="Gill Sans MT"/>
                <a:cs typeface="Gill Sans MT"/>
              </a:rPr>
              <a:t>Magnetized star formation</a:t>
            </a:r>
          </a:p>
          <a:p>
            <a:endParaRPr lang="en-US" b="1" dirty="0"/>
          </a:p>
          <a:p>
            <a:r>
              <a:rPr lang="en-US" b="1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endParaRPr lang="en-US" b="1" dirty="0" smtClean="0">
              <a:latin typeface="Gill Sans MT"/>
              <a:cs typeface="Gill Sans MT"/>
            </a:endParaRPr>
          </a:p>
          <a:p>
            <a:r>
              <a:rPr lang="en-US" b="1" dirty="0" smtClean="0">
                <a:solidFill>
                  <a:srgbClr val="A6A6A6"/>
                </a:solidFill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</a:rPr>
              <a:t>multi-scale comparisons</a:t>
            </a:r>
            <a:endParaRPr lang="en-US" dirty="0">
              <a:solidFill>
                <a:srgbClr val="A6A6A6"/>
              </a:solidFill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  <a:latin typeface="Gill Sans MT"/>
                <a:cs typeface="Gill Sans MT"/>
              </a:rPr>
              <a:t>TADPOL </a:t>
            </a:r>
            <a:r>
              <a:rPr lang="en-US" b="1" dirty="0" smtClean="0">
                <a:solidFill>
                  <a:srgbClr val="A6A6A6"/>
                </a:solidFill>
              </a:rPr>
              <a:t>survey</a:t>
            </a:r>
            <a:endParaRPr lang="en-US" b="1" dirty="0">
              <a:solidFill>
                <a:srgbClr val="A6A6A6"/>
              </a:solidFill>
            </a:endParaRPr>
          </a:p>
          <a:p>
            <a:pPr lvl="1"/>
            <a:endParaRPr lang="en-US" dirty="0">
              <a:solidFill>
                <a:srgbClr val="A6A6A6"/>
              </a:solidFill>
              <a:latin typeface="Gill Sans MT"/>
              <a:cs typeface="Gill Sans MT"/>
            </a:endParaRPr>
          </a:p>
          <a:p>
            <a:r>
              <a:rPr lang="en-US" b="1" dirty="0" smtClean="0">
                <a:solidFill>
                  <a:srgbClr val="A6A6A6"/>
                </a:solidFill>
                <a:latin typeface="Gill Sans MT"/>
                <a:cs typeface="Gill Sans MT"/>
              </a:rPr>
              <a:t>B-fields: </a:t>
            </a:r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  <a:latin typeface="Gill Sans MT"/>
                <a:cs typeface="Gill Sans MT"/>
              </a:rPr>
              <a:t>Cloud </a:t>
            </a:r>
            <a:r>
              <a:rPr lang="en-US" dirty="0">
                <a:solidFill>
                  <a:srgbClr val="A6A6A6"/>
                </a:solidFill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  <a:sym typeface="Wingdings"/>
              </a:rPr>
              <a:t>Back to outflows!</a:t>
            </a:r>
          </a:p>
        </p:txBody>
      </p:sp>
    </p:spTree>
    <p:extLst>
      <p:ext uri="{BB962C8B-B14F-4D97-AF65-F5344CB8AC3E}">
        <p14:creationId xmlns:p14="http://schemas.microsoft.com/office/powerpoint/2010/main" val="188018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" y="-54015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6573047" y="6439700"/>
            <a:ext cx="2582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71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" y="-54015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6573047" y="6439700"/>
            <a:ext cx="2582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2428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2533C"/>
                </a:solidFill>
              </a:rPr>
              <a:t>2</a:t>
            </a:r>
            <a:r>
              <a:rPr lang="en-US" dirty="0">
                <a:solidFill>
                  <a:srgbClr val="D2533C"/>
                </a:solidFill>
              </a:rPr>
              <a:t>-section polarizer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5" name="Picture 4" descr="carma_memo54.pdf"/>
          <p:cNvPicPr>
            <a:picLocks noChangeAspect="1"/>
          </p:cNvPicPr>
          <p:nvPr/>
        </p:nvPicPr>
        <p:blipFill>
          <a:blip r:embed="rId3"/>
          <a:srcRect l="13836" t="11111" r="40566" b="66667"/>
          <a:stretch>
            <a:fillRect/>
          </a:stretch>
        </p:blipFill>
        <p:spPr>
          <a:xfrm>
            <a:off x="1062990" y="1143000"/>
            <a:ext cx="7623810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2700" y="2991653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ill Sans MT"/>
              </a:rPr>
              <a:t>λ/2 </a:t>
            </a:r>
            <a:r>
              <a:rPr 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retarder</a:t>
            </a:r>
          </a:p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 at 15°</a:t>
            </a:r>
            <a:endParaRPr 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97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ill Sans MT"/>
              </a:rPr>
              <a:t>λ/4 </a:t>
            </a:r>
            <a:r>
              <a:rPr 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retarder</a:t>
            </a:r>
          </a:p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 at 74.5°</a:t>
            </a:r>
            <a:endParaRPr 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82444" y="6482449"/>
            <a:ext cx="449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Engargiola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CARMA Memo #54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0582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274638"/>
            <a:ext cx="8464550" cy="114300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ill Sans MT"/>
                <a:cs typeface="Gill Sans MT"/>
              </a:rPr>
              <a:t>Simplest retarder: faceted circular waveguide</a:t>
            </a:r>
            <a:endParaRPr lang="en-US" sz="3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3" name="Picture 2" descr="carma_memo54.pdf"/>
          <p:cNvPicPr>
            <a:picLocks noChangeAspect="1"/>
          </p:cNvPicPr>
          <p:nvPr/>
        </p:nvPicPr>
        <p:blipFill rotWithShape="1">
          <a:blip r:embed="rId2"/>
          <a:srcRect l="23404" t="12222" r="49181" b="68889"/>
          <a:stretch/>
        </p:blipFill>
        <p:spPr>
          <a:xfrm>
            <a:off x="1047749" y="1290638"/>
            <a:ext cx="5984875" cy="583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11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Gill Sans MT"/>
                <a:cs typeface="Gill Sans MT"/>
              </a:rPr>
              <a:t>Leakages for 1-, 2-, &amp; 3-section </a:t>
            </a:r>
            <a:r>
              <a:rPr lang="en-US" sz="36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polarizers</a:t>
            </a:r>
            <a:endParaRPr lang="en-US" sz="3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3" name="Picture 2" descr="fig8a.pdf"/>
          <p:cNvPicPr>
            <a:picLocks noChangeAspect="1"/>
          </p:cNvPicPr>
          <p:nvPr/>
        </p:nvPicPr>
        <p:blipFill rotWithShape="1">
          <a:blip r:embed="rId2"/>
          <a:srcRect r="14744" b="14313"/>
          <a:stretch/>
        </p:blipFill>
        <p:spPr>
          <a:xfrm rot="5400000">
            <a:off x="2893097" y="476925"/>
            <a:ext cx="4535730" cy="7051675"/>
          </a:xfrm>
          <a:prstGeom prst="rect">
            <a:avLst/>
          </a:prstGeom>
        </p:spPr>
      </p:pic>
      <p:pic>
        <p:nvPicPr>
          <p:cNvPr id="4" name="Picture 3" descr="carma_memo54.pdf"/>
          <p:cNvPicPr>
            <a:picLocks noChangeAspect="1"/>
          </p:cNvPicPr>
          <p:nvPr/>
        </p:nvPicPr>
        <p:blipFill>
          <a:blip r:embed="rId3"/>
          <a:srcRect l="34276" t="37778" r="50629" b="58889"/>
          <a:stretch>
            <a:fillRect/>
          </a:stretch>
        </p:blipFill>
        <p:spPr>
          <a:xfrm>
            <a:off x="3619500" y="1202134"/>
            <a:ext cx="3390900" cy="1236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1200" y="1396424"/>
            <a:ext cx="2019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 MT"/>
                <a:cs typeface="Gill Sans MT"/>
              </a:rPr>
              <a:t>Leakage D:</a:t>
            </a:r>
            <a:endParaRPr lang="en-US" sz="3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52600" y="1295400"/>
            <a:ext cx="5486400" cy="81337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1041907" y="2680714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10%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1033294" y="5928184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412916" y="4129319"/>
            <a:ext cx="1598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Leakage D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8683" y="6346266"/>
            <a:ext cx="30919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Frequency (GHz)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0337" y="62299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210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3000" y="62299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270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2578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Leakages computed with random machining errors (±0.0003’’, ±0.2°)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5" name="Picture 4" descr="fig12a.pdf"/>
          <p:cNvPicPr>
            <a:picLocks noChangeAspect="1"/>
          </p:cNvPicPr>
          <p:nvPr/>
        </p:nvPicPr>
        <p:blipFill rotWithShape="1">
          <a:blip r:embed="rId2"/>
          <a:srcRect l="11882" t="11551" r="4008" b="64729"/>
          <a:stretch/>
        </p:blipFill>
        <p:spPr>
          <a:xfrm>
            <a:off x="857250" y="2438400"/>
            <a:ext cx="8152279" cy="32535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2667000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0000"/>
                </a:solidFill>
                <a:latin typeface="Calibri"/>
              </a:rPr>
              <a:t>2 sections</a:t>
            </a:r>
            <a:endParaRPr lang="en-US" sz="25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2667000"/>
            <a:ext cx="1752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000000"/>
                </a:solidFill>
                <a:latin typeface="Calibri"/>
              </a:rPr>
              <a:t>3 sections</a:t>
            </a:r>
            <a:endParaRPr lang="en-US" sz="25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255419" y="3317554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10%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204619" y="53970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587209" y="4002319"/>
            <a:ext cx="15983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Leakage D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58058" y="5966738"/>
            <a:ext cx="30919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Frequency (GHz)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1962" y="567431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210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31822" y="566015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270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5804" y="562668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210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5664" y="5612534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270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1980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b="1" dirty="0"/>
          </a:p>
          <a:p>
            <a:r>
              <a:rPr lang="en-US" b="1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endParaRPr lang="en-US" b="1" dirty="0" smtClean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/>
          </a:p>
          <a:p>
            <a:pPr lvl="1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5390444"/>
            <a:ext cx="8425179" cy="9906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R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smtClean="0">
                <a:solidFill>
                  <a:srgbClr val="000000"/>
                </a:solidFill>
              </a:rPr>
              <a:t>  L        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3600" dirty="0" smtClean="0">
                <a:solidFill>
                  <a:srgbClr val="000000"/>
                </a:solidFill>
              </a:rPr>
              <a:t>                </a:t>
            </a:r>
            <a:r>
              <a:rPr lang="en-US" sz="36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3600" dirty="0" smtClean="0">
                <a:solidFill>
                  <a:srgbClr val="000000"/>
                </a:solidFill>
              </a:rPr>
              <a:t>       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    </a:t>
            </a:r>
            <a:r>
              <a:rPr lang="en-US" sz="3600" dirty="0" smtClean="0">
                <a:solidFill>
                  <a:srgbClr val="000000"/>
                </a:solidFill>
              </a:rPr>
              <a:t>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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2060" y="1906179"/>
            <a:ext cx="12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Receiver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" y="1982379"/>
            <a:ext cx="119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Sky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1917700" y="1079501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4513580" y="5114924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7053580" y="5116512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331060" y="4728390"/>
            <a:ext cx="164784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200" dirty="0" smtClean="0">
                <a:solidFill>
                  <a:srgbClr val="292934"/>
                </a:solidFill>
                <a:latin typeface="Gill Sans MT"/>
                <a:cs typeface="Gill Sans MT"/>
              </a:rPr>
              <a:t>Credit: Greg </a:t>
            </a:r>
            <a:r>
              <a:rPr lang="en-US" sz="1200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Engargiola</a:t>
            </a:r>
            <a:endParaRPr lang="en-US" sz="1200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3700" y="5715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D2533C"/>
                </a:solidFill>
                <a:latin typeface="Gill Sans MT"/>
              </a:rPr>
              <a:t>Polarizer simulation</a:t>
            </a:r>
            <a:endParaRPr lang="en-US" sz="3600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68300" y="1905000"/>
            <a:ext cx="9906000" cy="3485444"/>
            <a:chOff x="-203200" y="1905000"/>
            <a:chExt cx="9906000" cy="3485444"/>
          </a:xfrm>
        </p:grpSpPr>
        <p:grpSp>
          <p:nvGrpSpPr>
            <p:cNvPr id="6" name="Group 5"/>
            <p:cNvGrpSpPr/>
            <p:nvPr/>
          </p:nvGrpSpPr>
          <p:grpSpPr>
            <a:xfrm>
              <a:off x="-203200" y="1905000"/>
              <a:ext cx="9906000" cy="3485444"/>
              <a:chOff x="-203200" y="1905000"/>
              <a:chExt cx="9906000" cy="3485444"/>
            </a:xfrm>
          </p:grpSpPr>
          <p:pic>
            <p:nvPicPr>
              <p:cNvPr id="3" name="Picture 2" descr="carma_memo54.pdf"/>
              <p:cNvPicPr>
                <a:picLocks noChangeAspect="1"/>
              </p:cNvPicPr>
              <p:nvPr/>
            </p:nvPicPr>
            <p:blipFill>
              <a:blip r:embed="rId3"/>
              <a:srcRect l="9119" t="40000" r="5974" b="38888"/>
              <a:stretch>
                <a:fillRect/>
              </a:stretch>
            </p:blipFill>
            <p:spPr>
              <a:xfrm rot="10800000">
                <a:off x="-203200" y="1905000"/>
                <a:ext cx="9906000" cy="3485444"/>
              </a:xfrm>
              <a:prstGeom prst="rect">
                <a:avLst/>
              </a:prstGeom>
            </p:spPr>
          </p:pic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120650" y="4187934"/>
                <a:ext cx="647699" cy="426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4000" kern="1200" spc="-1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Gill Sans MT"/>
                  </a:rPr>
                  <a:t>L</a:t>
                </a:r>
                <a:r>
                  <a:rPr lang="en-US" sz="1800" dirty="0" smtClean="0">
                    <a:solidFill>
                      <a:srgbClr val="000000"/>
                    </a:solidFill>
                    <a:latin typeface="Gill Sans MT"/>
                  </a:rPr>
                  <a:t>CP</a:t>
                </a:r>
                <a:endParaRPr lang="en-US" sz="1800" dirty="0">
                  <a:solidFill>
                    <a:srgbClr val="000000"/>
                  </a:solidFill>
                  <a:latin typeface="Gill Sans MT"/>
                </a:endParaRPr>
              </a:p>
            </p:txBody>
          </p:sp>
        </p:grp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133350" y="2689334"/>
              <a:ext cx="647699" cy="4261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4000" kern="1200" spc="-1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0000"/>
                  </a:solidFill>
                  <a:latin typeface="Gill Sans MT"/>
                </a:rPr>
                <a:t>R</a:t>
              </a:r>
              <a:r>
                <a:rPr lang="en-US" sz="1800" dirty="0" smtClean="0">
                  <a:solidFill>
                    <a:srgbClr val="000000"/>
                  </a:solidFill>
                  <a:latin typeface="Gill Sans MT"/>
                </a:rPr>
                <a:t>CP</a:t>
              </a:r>
              <a:endParaRPr lang="en-US" sz="1800" dirty="0">
                <a:solidFill>
                  <a:srgbClr val="000000"/>
                </a:solidFill>
                <a:latin typeface="Gill Sans MT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8797909" y="2587490"/>
            <a:ext cx="346091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ill Sans MT"/>
              </a:rPr>
              <a:t>X</a:t>
            </a:r>
            <a:endParaRPr lang="en-US" sz="1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810609" y="4098790"/>
            <a:ext cx="346091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ill Sans MT"/>
              </a:rPr>
              <a:t>Y</a:t>
            </a:r>
            <a:endParaRPr lang="en-US" sz="1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20650" y="1686034"/>
            <a:ext cx="1797050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ill Sans MT"/>
                <a:sym typeface="Wingdings"/>
              </a:rPr>
              <a:t> Feed horn (sky)</a:t>
            </a:r>
            <a:endParaRPr lang="en-US" sz="1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007350" y="1693101"/>
            <a:ext cx="1225550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ill Sans MT"/>
                <a:sym typeface="Wingdings"/>
              </a:rPr>
              <a:t>OMT </a:t>
            </a:r>
            <a:endParaRPr lang="en-US" sz="1800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45450" y="5869971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X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2100" y="499674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Y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Curved Down Arrow 33"/>
          <p:cNvSpPr/>
          <p:nvPr/>
        </p:nvSpPr>
        <p:spPr>
          <a:xfrm>
            <a:off x="609600" y="5102224"/>
            <a:ext cx="384160" cy="520700"/>
          </a:xfrm>
          <a:prstGeom prst="curvedDown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6" name="Curved Down Arrow 35"/>
          <p:cNvSpPr/>
          <p:nvPr/>
        </p:nvSpPr>
        <p:spPr>
          <a:xfrm rot="10800000" flipH="1">
            <a:off x="1158860" y="6172200"/>
            <a:ext cx="393700" cy="539044"/>
          </a:xfrm>
          <a:prstGeom prst="curvedDown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884431" y="4826000"/>
            <a:ext cx="1948419" cy="1977417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4" name="Straight Arrow Connector 4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5537200" y="2174083"/>
            <a:ext cx="3441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sz="1400" dirty="0" smtClean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sz="1400" dirty="0" err="1" smtClean="0">
                <a:solidFill>
                  <a:srgbClr val="292934"/>
                </a:solidFill>
                <a:latin typeface="Gill Sans MT"/>
              </a:rPr>
              <a:t>Engargiola</a:t>
            </a:r>
            <a:r>
              <a:rPr lang="en-US" sz="1400" dirty="0" smtClean="0">
                <a:solidFill>
                  <a:srgbClr val="292934"/>
                </a:solidFill>
                <a:latin typeface="Gill Sans MT"/>
              </a:rPr>
              <a:t>, CARMA Memo #54</a:t>
            </a:r>
            <a:endParaRPr lang="en-US" sz="14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1046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" descr="IMG_2895.JPG"/>
          <p:cNvPicPr>
            <a:picLocks noChangeAspect="1"/>
          </p:cNvPicPr>
          <p:nvPr/>
        </p:nvPicPr>
        <p:blipFill>
          <a:blip r:embed="rId2">
            <a:lum bright="18000" contrast="25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Polarizer construction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685800" y="5715000"/>
            <a:ext cx="1447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Aluminum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mandrel</a:t>
            </a:r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2438400" y="5634038"/>
            <a:ext cx="1676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Copper </a:t>
            </a:r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electroplated onto mandrel</a:t>
            </a:r>
          </a:p>
        </p:txBody>
      </p:sp>
      <p:sp>
        <p:nvSpPr>
          <p:cNvPr id="20486" name="TextBox 5"/>
          <p:cNvSpPr txBox="1">
            <a:spLocks noChangeArrowheads="1"/>
          </p:cNvSpPr>
          <p:nvPr/>
        </p:nvSpPr>
        <p:spPr bwMode="auto">
          <a:xfrm>
            <a:off x="4533900" y="5715000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achined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6654800" y="571500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oldered </a:t>
            </a:r>
            <a:r>
              <a:rPr lang="en-US" dirty="0">
                <a:solidFill>
                  <a:srgbClr val="000000"/>
                </a:solidFill>
                <a:latin typeface="Gill Sans MT"/>
                <a:cs typeface="Gill Sans MT"/>
              </a:rPr>
              <a:t>into waveguide flange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40600" y="6770489"/>
            <a:ext cx="1733550" cy="1588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6850" y="6335197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  <a:cs typeface="Gill Sans MT"/>
              </a:rPr>
              <a:t>1 inch</a:t>
            </a:r>
            <a:endParaRPr lang="en-US" dirty="0">
              <a:solidFill>
                <a:prstClr val="black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11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Sample polarizer test data</a:t>
            </a:r>
            <a:br>
              <a:rPr lang="en-US" sz="3600" dirty="0" smtClean="0">
                <a:solidFill>
                  <a:srgbClr val="000000"/>
                </a:solidFill>
              </a:rPr>
            </a:br>
            <a:r>
              <a:rPr lang="en-US" sz="3600" dirty="0" smtClean="0">
                <a:solidFill>
                  <a:srgbClr val="000000"/>
                </a:solidFill>
              </a:rPr>
              <a:t>(mandrel machining errors)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5" name="Picture 4" descr="tuck4.pdf"/>
          <p:cNvPicPr>
            <a:picLocks noChangeAspect="1"/>
          </p:cNvPicPr>
          <p:nvPr/>
        </p:nvPicPr>
        <p:blipFill rotWithShape="1">
          <a:blip r:embed="rId2"/>
          <a:srcRect l="5425" t="21939" r="11511" b="4644"/>
          <a:stretch/>
        </p:blipFill>
        <p:spPr>
          <a:xfrm>
            <a:off x="868516" y="1417637"/>
            <a:ext cx="7595419" cy="47439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-2618153" y="3382991"/>
            <a:ext cx="6141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Gill Sans MT"/>
                <a:cs typeface="Gill Sans MT"/>
              </a:rPr>
              <a:t>% of radiation converted  from linear </a:t>
            </a:r>
            <a:r>
              <a:rPr lang="en-US" b="1" dirty="0" smtClean="0">
                <a:solidFill>
                  <a:srgbClr val="000000"/>
                </a:solidFill>
                <a:latin typeface="Gill Sans MT"/>
                <a:cs typeface="Gill Sans MT"/>
                <a:sym typeface="Wingdings"/>
              </a:rPr>
              <a:t> </a:t>
            </a:r>
            <a:r>
              <a:rPr lang="en-US" b="1" dirty="0" smtClean="0">
                <a:solidFill>
                  <a:srgbClr val="000000"/>
                </a:solidFill>
                <a:latin typeface="Gill Sans MT"/>
                <a:cs typeface="Gill Sans MT"/>
              </a:rPr>
              <a:t>RCP &amp; LCP</a:t>
            </a:r>
            <a:endParaRPr lang="en-US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81546" y="607535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210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4774" y="606119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270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4811" y="6437841"/>
            <a:ext cx="30919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Frequency (GHz)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368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" y="-54015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007771" y="1318669"/>
            <a:ext cx="186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4524376" y="2079625"/>
            <a:ext cx="698499" cy="587375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6573047" y="6439700"/>
            <a:ext cx="2582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9529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6" descr="Snapshot 2008-03-23 11-27-07.tiff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117725" y="1212850"/>
            <a:ext cx="5267325" cy="4945063"/>
          </a:xfrm>
        </p:spPr>
      </p:pic>
      <p:sp>
        <p:nvSpPr>
          <p:cNvPr id="22531" name="Title 1"/>
          <p:cNvSpPr>
            <a:spLocks noGrp="1"/>
          </p:cNvSpPr>
          <p:nvPr>
            <p:ph type="title"/>
          </p:nvPr>
        </p:nvSpPr>
        <p:spPr>
          <a:xfrm>
            <a:off x="584200" y="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 dirty="0" smtClean="0"/>
              <a:t>Turnstile-junction OMT</a:t>
            </a:r>
          </a:p>
        </p:txBody>
      </p:sp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1028700" y="6191250"/>
            <a:ext cx="7467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 err="1">
                <a:solidFill>
                  <a:prstClr val="white"/>
                </a:solidFill>
                <a:latin typeface="Gill Sans MT"/>
                <a:cs typeface="Gill Sans MT"/>
              </a:rPr>
              <a:t>Navarrini</a:t>
            </a:r>
            <a:r>
              <a:rPr lang="en-US" sz="2000" dirty="0">
                <a:solidFill>
                  <a:prstClr val="white"/>
                </a:solidFill>
                <a:latin typeface="Gill Sans MT"/>
                <a:cs typeface="Gill Sans MT"/>
              </a:rPr>
              <a:t> &amp; </a:t>
            </a:r>
            <a:r>
              <a:rPr lang="en-US" sz="2000" dirty="0" err="1">
                <a:solidFill>
                  <a:prstClr val="white"/>
                </a:solidFill>
                <a:latin typeface="Gill Sans MT"/>
                <a:cs typeface="Gill Sans MT"/>
              </a:rPr>
              <a:t>Plambeck</a:t>
            </a:r>
            <a:r>
              <a:rPr lang="en-US" sz="2000" dirty="0">
                <a:solidFill>
                  <a:prstClr val="white"/>
                </a:solidFill>
                <a:latin typeface="Gill Sans MT"/>
                <a:cs typeface="Gill Sans MT"/>
              </a:rPr>
              <a:t> 2006, IEEE-MTT, 54, 272-277</a:t>
            </a:r>
          </a:p>
        </p:txBody>
      </p:sp>
      <p:sp>
        <p:nvSpPr>
          <p:cNvPr id="13" name="Freeform 12"/>
          <p:cNvSpPr/>
          <p:nvPr/>
        </p:nvSpPr>
        <p:spPr>
          <a:xfrm>
            <a:off x="3695700" y="4686300"/>
            <a:ext cx="292100" cy="152400"/>
          </a:xfrm>
          <a:custGeom>
            <a:avLst/>
            <a:gdLst>
              <a:gd name="connsiteX0" fmla="*/ 0 w 292100"/>
              <a:gd name="connsiteY0" fmla="*/ 152400 h 152400"/>
              <a:gd name="connsiteX1" fmla="*/ 292100 w 292100"/>
              <a:gd name="connsiteY1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92100" h="152400">
                <a:moveTo>
                  <a:pt x="0" y="152400"/>
                </a:moveTo>
                <a:lnTo>
                  <a:pt x="292100" y="0"/>
                </a:lnTo>
              </a:path>
            </a:pathLst>
          </a:custGeom>
          <a:ln>
            <a:solidFill>
              <a:srgbClr val="FFFF00">
                <a:alpha val="0"/>
              </a:srgbClr>
            </a:solidFill>
            <a:head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502150" y="3009900"/>
            <a:ext cx="12700" cy="342900"/>
          </a:xfrm>
          <a:custGeom>
            <a:avLst/>
            <a:gdLst>
              <a:gd name="connsiteX0" fmla="*/ 12700 w 12700"/>
              <a:gd name="connsiteY0" fmla="*/ 342900 h 342900"/>
              <a:gd name="connsiteX1" fmla="*/ 0 w 12700"/>
              <a:gd name="connsiteY1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42900">
                <a:moveTo>
                  <a:pt x="12700" y="342900"/>
                </a:moveTo>
                <a:lnTo>
                  <a:pt x="0" y="0"/>
                </a:lnTo>
              </a:path>
            </a:pathLst>
          </a:custGeom>
          <a:ln>
            <a:solidFill>
              <a:srgbClr val="FFFF00">
                <a:alpha val="0"/>
              </a:srgb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356100" y="2216150"/>
            <a:ext cx="6350" cy="361950"/>
          </a:xfrm>
          <a:custGeom>
            <a:avLst/>
            <a:gdLst>
              <a:gd name="connsiteX0" fmla="*/ 6350 w 6350"/>
              <a:gd name="connsiteY0" fmla="*/ 361950 h 361950"/>
              <a:gd name="connsiteX1" fmla="*/ 0 w 6350"/>
              <a:gd name="connsiteY1" fmla="*/ 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61950">
                <a:moveTo>
                  <a:pt x="6350" y="361950"/>
                </a:moveTo>
                <a:lnTo>
                  <a:pt x="0" y="0"/>
                </a:lnTo>
              </a:path>
            </a:pathLst>
          </a:custGeom>
          <a:ln>
            <a:solidFill>
              <a:schemeClr val="bg1">
                <a:alpha val="0"/>
              </a:scheme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346450" y="3390900"/>
            <a:ext cx="3175" cy="355600"/>
          </a:xfrm>
          <a:custGeom>
            <a:avLst/>
            <a:gdLst>
              <a:gd name="connsiteX0" fmla="*/ 3175 w 3175"/>
              <a:gd name="connsiteY0" fmla="*/ 355600 h 355600"/>
              <a:gd name="connsiteX1" fmla="*/ 0 w 3175"/>
              <a:gd name="connsiteY1" fmla="*/ 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5" h="355600">
                <a:moveTo>
                  <a:pt x="3175" y="355600"/>
                </a:moveTo>
                <a:cubicBezTo>
                  <a:pt x="2117" y="237067"/>
                  <a:pt x="1058" y="118533"/>
                  <a:pt x="0" y="0"/>
                </a:cubicBezTo>
              </a:path>
            </a:pathLst>
          </a:custGeom>
          <a:ln>
            <a:solidFill>
              <a:srgbClr val="FFFF00">
                <a:alpha val="0"/>
              </a:srgbClr>
            </a:solidFill>
            <a:head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937125" y="1984375"/>
            <a:ext cx="0" cy="317500"/>
          </a:xfrm>
          <a:custGeom>
            <a:avLst/>
            <a:gdLst>
              <a:gd name="connsiteX0" fmla="*/ 0 w 0"/>
              <a:gd name="connsiteY0" fmla="*/ 0 h 317500"/>
              <a:gd name="connsiteX1" fmla="*/ 0 w 0"/>
              <a:gd name="connsiteY1" fmla="*/ 317500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17500">
                <a:moveTo>
                  <a:pt x="0" y="0"/>
                </a:moveTo>
                <a:lnTo>
                  <a:pt x="0" y="317500"/>
                </a:lnTo>
              </a:path>
            </a:pathLst>
          </a:custGeom>
          <a:ln>
            <a:solidFill>
              <a:srgbClr val="000090">
                <a:alpha val="0"/>
              </a:srgb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4419600" y="1606550"/>
            <a:ext cx="279400" cy="114300"/>
          </a:xfrm>
          <a:custGeom>
            <a:avLst/>
            <a:gdLst>
              <a:gd name="connsiteX0" fmla="*/ 231775 w 231775"/>
              <a:gd name="connsiteY0" fmla="*/ 0 h 92075"/>
              <a:gd name="connsiteX1" fmla="*/ 0 w 231775"/>
              <a:gd name="connsiteY1" fmla="*/ 92075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1775" h="92075">
                <a:moveTo>
                  <a:pt x="231775" y="0"/>
                </a:moveTo>
                <a:lnTo>
                  <a:pt x="0" y="92075"/>
                </a:lnTo>
              </a:path>
            </a:pathLst>
          </a:custGeom>
          <a:ln>
            <a:solidFill>
              <a:srgbClr val="FFFF00">
                <a:alpha val="0"/>
              </a:srgb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2381250" y="5838825"/>
            <a:ext cx="6350" cy="209550"/>
          </a:xfrm>
          <a:custGeom>
            <a:avLst/>
            <a:gdLst>
              <a:gd name="connsiteX0" fmla="*/ 6350 w 6350"/>
              <a:gd name="connsiteY0" fmla="*/ 209550 h 209550"/>
              <a:gd name="connsiteX1" fmla="*/ 0 w 6350"/>
              <a:gd name="connsiteY1" fmla="*/ 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09550">
                <a:moveTo>
                  <a:pt x="6350" y="209550"/>
                </a:moveTo>
                <a:lnTo>
                  <a:pt x="0" y="0"/>
                </a:lnTo>
              </a:path>
            </a:pathLst>
          </a:custGeom>
          <a:ln>
            <a:solidFill>
              <a:srgbClr val="FFFF00">
                <a:alpha val="0"/>
              </a:srgbClr>
            </a:solidFill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103620" y="6035992"/>
            <a:ext cx="1148080" cy="1588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299200" y="560070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  <a:cs typeface="Gill Sans MT"/>
              </a:rPr>
              <a:t>1 cm</a:t>
            </a:r>
            <a:endParaRPr lang="en-US" dirty="0">
              <a:solidFill>
                <a:prstClr val="black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6396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z="3600" dirty="0" err="1" smtClean="0"/>
              <a:t>OMT</a:t>
            </a:r>
            <a:r>
              <a:rPr lang="en-US" sz="3600" dirty="0" smtClean="0"/>
              <a:t> construction</a:t>
            </a:r>
            <a:endParaRPr lang="en-US" sz="3600" dirty="0"/>
          </a:p>
        </p:txBody>
      </p:sp>
      <p:pic>
        <p:nvPicPr>
          <p:cNvPr id="24579" name="Picture 3" descr="omt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914400"/>
            <a:ext cx="6376988" cy="551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2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7" name="Picture 2" descr="IMG_2946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28600" y="274638"/>
            <a:ext cx="32639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white"/>
                </a:solidFill>
                <a:latin typeface="Gill Sans MT"/>
                <a:cs typeface="Gill Sans MT"/>
              </a:rPr>
              <a:t>Testing </a:t>
            </a:r>
            <a:r>
              <a:rPr lang="en-US" sz="2000" dirty="0" err="1" smtClean="0">
                <a:solidFill>
                  <a:prstClr val="white"/>
                </a:solidFill>
                <a:latin typeface="Gill Sans MT"/>
                <a:cs typeface="Gill Sans MT"/>
              </a:rPr>
              <a:t>OMTs</a:t>
            </a:r>
            <a:r>
              <a:rPr lang="en-US" sz="2000" dirty="0" smtClean="0">
                <a:solidFill>
                  <a:prstClr val="white"/>
                </a:solidFill>
                <a:latin typeface="Gill Sans MT"/>
                <a:cs typeface="Gill Sans MT"/>
              </a:rPr>
              <a:t> using 300 GHz network analyzer at Agilent</a:t>
            </a:r>
            <a:endParaRPr lang="en-US" sz="2000" dirty="0">
              <a:solidFill>
                <a:prstClr val="white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2504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Some </a:t>
            </a:r>
            <a:r>
              <a:rPr lang="en-US" sz="3600" dirty="0" err="1" smtClean="0">
                <a:solidFill>
                  <a:srgbClr val="000000"/>
                </a:solidFill>
              </a:rPr>
              <a:t>OMTs</a:t>
            </a:r>
            <a:r>
              <a:rPr lang="en-US" sz="3600" dirty="0" smtClean="0">
                <a:solidFill>
                  <a:srgbClr val="000000"/>
                </a:solidFill>
              </a:rPr>
              <a:t> have resonances…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" name="Picture 2" descr="OMTcompare3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24811" y="-208789"/>
            <a:ext cx="5852107" cy="82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87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600" dirty="0" smtClean="0"/>
              <a:t>Unequal sidearm lengths in OMT can </a:t>
            </a:r>
            <a:br>
              <a:rPr lang="en-US" sz="3600" dirty="0" smtClean="0"/>
            </a:br>
            <a:r>
              <a:rPr lang="en-US" sz="3600" dirty="0" smtClean="0"/>
              <a:t>cause resonances (simulation)</a:t>
            </a:r>
          </a:p>
        </p:txBody>
      </p:sp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4114800" y="4038600"/>
            <a:ext cx="1066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6628" name="Content Placeholder 5" descr="Snapshot 2008-03-24 19-06-33.tiff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1828800"/>
            <a:ext cx="7448565" cy="4852988"/>
          </a:xfrm>
        </p:spPr>
      </p:pic>
    </p:spTree>
    <p:extLst>
      <p:ext uri="{BB962C8B-B14F-4D97-AF65-F5344CB8AC3E}">
        <p14:creationId xmlns:p14="http://schemas.microsoft.com/office/powerpoint/2010/main" val="2348588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US" sz="3600" dirty="0" err="1" smtClean="0">
                <a:solidFill>
                  <a:srgbClr val="000000"/>
                </a:solidFill>
              </a:rPr>
              <a:t>OMT</a:t>
            </a:r>
            <a:r>
              <a:rPr lang="en-US" sz="3600" dirty="0" smtClean="0">
                <a:solidFill>
                  <a:srgbClr val="000000"/>
                </a:solidFill>
              </a:rPr>
              <a:t> tests at 4K</a:t>
            </a:r>
            <a:br>
              <a:rPr lang="en-US" sz="3600" dirty="0" smtClean="0">
                <a:solidFill>
                  <a:srgbClr val="000000"/>
                </a:solidFill>
              </a:rPr>
            </a:br>
            <a:r>
              <a:rPr lang="en-US" sz="2800" dirty="0" smtClean="0">
                <a:solidFill>
                  <a:srgbClr val="000000"/>
                </a:solidFill>
              </a:rPr>
              <a:t>(</a:t>
            </a:r>
            <a:r>
              <a:rPr lang="en-US" sz="2800" dirty="0" err="1" smtClean="0">
                <a:solidFill>
                  <a:srgbClr val="000000"/>
                </a:solidFill>
              </a:rPr>
              <a:t>passbands</a:t>
            </a:r>
            <a:r>
              <a:rPr lang="en-US" sz="2800" dirty="0" smtClean="0">
                <a:solidFill>
                  <a:srgbClr val="000000"/>
                </a:solidFill>
              </a:rPr>
              <a:t>, LO = 210-255 GHz in 1 GHz steps)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4" name="Content Placeholder 3" descr="pb_OMT10.pdf"/>
          <p:cNvPicPr>
            <a:picLocks noGrp="1" noChangeAspect="1"/>
          </p:cNvPicPr>
          <p:nvPr>
            <p:ph idx="1"/>
          </p:nvPr>
        </p:nvPicPr>
        <p:blipFill>
          <a:blip r:embed="rId2"/>
          <a:srcRect t="16742"/>
          <a:stretch>
            <a:fillRect/>
          </a:stretch>
        </p:blipFill>
        <p:spPr>
          <a:xfrm>
            <a:off x="152400" y="1600200"/>
            <a:ext cx="4572000" cy="4926106"/>
          </a:xfrm>
        </p:spPr>
      </p:pic>
      <p:pic>
        <p:nvPicPr>
          <p:cNvPr id="5" name="Picture 4" descr="pb_OMT15.pdf"/>
          <p:cNvPicPr>
            <a:picLocks noChangeAspect="1"/>
          </p:cNvPicPr>
          <p:nvPr/>
        </p:nvPicPr>
        <p:blipFill>
          <a:blip r:embed="rId3"/>
          <a:srcRect t="16742"/>
          <a:stretch>
            <a:fillRect/>
          </a:stretch>
        </p:blipFill>
        <p:spPr>
          <a:xfrm>
            <a:off x="4343400" y="1600200"/>
            <a:ext cx="4572000" cy="4926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1417638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 MT"/>
                <a:cs typeface="Gill Sans MT"/>
              </a:rPr>
              <a:t>OMT10  (bad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1200" y="1415534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 MT"/>
                <a:cs typeface="Gill Sans MT"/>
              </a:rPr>
              <a:t>OMT15  (good)</a:t>
            </a:r>
            <a:endParaRPr lang="en-US" sz="20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131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263475"/>
            <a:ext cx="372187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10000" b="1" dirty="0" smtClean="0">
                <a:latin typeface="Gill Sans MT"/>
              </a:rPr>
              <a:t> 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7000" b="1" dirty="0" smtClean="0">
                <a:latin typeface="Gill Sans MT"/>
              </a:rPr>
              <a:t>0.1 pc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&lt; </a:t>
            </a:r>
            <a:r>
              <a:rPr lang="en-US" sz="3000" b="1" dirty="0" smtClean="0">
                <a:latin typeface="Gill Sans MT"/>
              </a:rPr>
              <a:t>100 AU</a:t>
            </a:r>
            <a:endParaRPr lang="en-US" sz="30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8035" y="1251930"/>
            <a:ext cx="4399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latin typeface="Gill Sans MT"/>
              </a:rPr>
              <a:t>cloud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7000" b="1" dirty="0" smtClean="0">
                <a:latin typeface="Gill Sans MT"/>
              </a:rPr>
              <a:t>core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4500" b="1" dirty="0" smtClean="0">
                <a:latin typeface="Gill Sans MT"/>
              </a:rPr>
              <a:t>envelope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3000" b="1" dirty="0" smtClean="0">
                <a:latin typeface="Gill Sans MT"/>
              </a:rPr>
              <a:t>disk</a:t>
            </a:r>
            <a:endParaRPr lang="en-US" sz="30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" y="-54015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6573047" y="6439700"/>
            <a:ext cx="2582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32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3" name="Picture 2" descr="IMG_2790.JPG"/>
          <p:cNvPicPr>
            <a:picLocks noChangeAspect="1"/>
          </p:cNvPicPr>
          <p:nvPr/>
        </p:nvPicPr>
        <p:blipFill>
          <a:blip r:embed="rId2">
            <a:lum bright="10000" contrast="14000"/>
          </a:blip>
          <a:srcRect l="8759" t="16201" r="10949" b="3508"/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274638"/>
            <a:ext cx="85344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 are ALMA band 6 devices</a:t>
            </a:r>
          </a:p>
          <a:p>
            <a:pPr algn="ctr"/>
            <a:r>
              <a:rPr lang="en-US" sz="2600" dirty="0" smtClean="0">
                <a:solidFill>
                  <a:srgbClr val="000000"/>
                </a:solidFill>
                <a:latin typeface="Gill Sans MT"/>
                <a:cs typeface="Gill Sans MT"/>
              </a:rPr>
              <a:t>(fabricated by Arthur Lichtenberger, </a:t>
            </a:r>
            <a:r>
              <a:rPr lang="en-US" sz="26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UVa</a:t>
            </a:r>
            <a:r>
              <a:rPr lang="en-US" sz="2600" dirty="0" smtClean="0">
                <a:solidFill>
                  <a:srgbClr val="000000"/>
                </a:solidFill>
                <a:latin typeface="Gill Sans MT"/>
                <a:cs typeface="Gill Sans MT"/>
              </a:rPr>
              <a:t>) </a:t>
            </a:r>
            <a:endParaRPr lang="en-US" sz="26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3800" y="3048000"/>
            <a:ext cx="114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800" dirty="0" smtClean="0">
                <a:solidFill>
                  <a:srgbClr val="000000"/>
                </a:solidFill>
                <a:latin typeface="Gill Sans MT"/>
                <a:cs typeface="Gill Sans MT"/>
              </a:rPr>
              <a:t>.</a:t>
            </a:r>
            <a:endParaRPr lang="en-US" sz="28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658100" y="6627812"/>
            <a:ext cx="1244600" cy="1588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12100" y="619760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ill Sans MT"/>
                <a:cs typeface="Gill Sans MT"/>
              </a:rPr>
              <a:t>1 mm</a:t>
            </a:r>
            <a:endParaRPr lang="en-US" dirty="0">
              <a:solidFill>
                <a:prstClr val="black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7000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845.JPG"/>
          <p:cNvPicPr>
            <a:picLocks noChangeAspect="1"/>
          </p:cNvPicPr>
          <p:nvPr/>
        </p:nvPicPr>
        <p:blipFill>
          <a:blip r:embed="rId2">
            <a:lum bright="-5000" contrast="12000"/>
          </a:blip>
          <a:srcRect t="21688" r="47500" b="25939"/>
          <a:stretch>
            <a:fillRect/>
          </a:stretch>
        </p:blipFill>
        <p:spPr>
          <a:xfrm>
            <a:off x="-62268" y="0"/>
            <a:ext cx="9206268" cy="68880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7500" y="4699337"/>
            <a:ext cx="2019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Microstrip</a:t>
            </a:r>
            <a:r>
              <a:rPr lang="en-US" sz="28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 to SMA connector</a:t>
            </a:r>
            <a:endParaRPr lang="en-US" sz="28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71600" y="3257977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SIS device</a:t>
            </a:r>
            <a:endParaRPr lang="en-US" sz="28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57450" y="3733800"/>
            <a:ext cx="571500" cy="3176"/>
          </a:xfrm>
          <a:prstGeom prst="straightConnector1">
            <a:avLst/>
          </a:prstGeom>
          <a:ln>
            <a:solidFill>
              <a:srgbClr val="0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0600" y="5715000"/>
            <a:ext cx="205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Input waveguide</a:t>
            </a:r>
            <a:endParaRPr lang="en-US" sz="28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3200" y="-114300"/>
            <a:ext cx="635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Inside the mixer block</a:t>
            </a:r>
            <a:endParaRPr lang="en-US" sz="4500" b="1" dirty="0">
              <a:solidFill>
                <a:prstClr val="white"/>
              </a:solidFill>
              <a:latin typeface="Gill Sans MT"/>
              <a:cs typeface="Gill Sans M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089900" y="6731000"/>
            <a:ext cx="419100" cy="1588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12100" y="6299200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Gill Sans MT"/>
                <a:cs typeface="Gill Sans MT"/>
              </a:rPr>
              <a:t>1 mm</a:t>
            </a:r>
            <a:endParaRPr lang="en-US" b="1" dirty="0">
              <a:solidFill>
                <a:prstClr val="black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42669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Polarization calibration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380845"/>
            <a:ext cx="8229600" cy="50927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Two main steps to calibrate a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polarimeter</a:t>
            </a:r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:</a:t>
            </a:r>
          </a:p>
          <a:p>
            <a:endParaRPr lang="en-US" dirty="0" smtClean="0">
              <a:solidFill>
                <a:srgbClr val="292934"/>
              </a:solidFill>
              <a:latin typeface="Gill Sans MT"/>
              <a:cs typeface="Gill Sans MT"/>
              <a:sym typeface="Wingdings"/>
            </a:endParaRPr>
          </a:p>
          <a:p>
            <a:pPr lvl="1"/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XY phase</a:t>
            </a:r>
          </a:p>
          <a:p>
            <a:pPr lvl="2"/>
            <a:r>
              <a:rPr lang="en-US" dirty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T</a:t>
            </a:r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he absolute phase offset between the RCP and LCP receivers of an antenna</a:t>
            </a:r>
          </a:p>
          <a:p>
            <a:pPr marL="457200" lvl="1" indent="0">
              <a:buFont typeface="Arial"/>
              <a:buNone/>
            </a:pPr>
            <a:endParaRPr lang="en-US" dirty="0" smtClean="0">
              <a:solidFill>
                <a:srgbClr val="292934"/>
              </a:solidFill>
              <a:latin typeface="Gill Sans MT"/>
              <a:cs typeface="Gill Sans MT"/>
              <a:sym typeface="Wingdings"/>
            </a:endParaRPr>
          </a:p>
          <a:p>
            <a:pPr lvl="1"/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Leakage terms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The fraction of LCP radiation detected in the RCP receiver, and vice versa</a:t>
            </a:r>
            <a:endParaRPr lang="en-US" dirty="0">
              <a:solidFill>
                <a:srgbClr val="292934"/>
              </a:solidFill>
              <a:latin typeface="Gill Sans MT"/>
              <a:cs typeface="Gill Sans MT"/>
              <a:sym typeface="Wingdings"/>
            </a:endParaRPr>
          </a:p>
          <a:p>
            <a:pPr lvl="1"/>
            <a:endParaRPr lang="en-US" dirty="0" smtClean="0">
              <a:solidFill>
                <a:srgbClr val="292934"/>
              </a:solidFill>
              <a:latin typeface="Gill Sans MT"/>
              <a:cs typeface="Gill Sans MT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61510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43"/>
            <a:ext cx="8229600" cy="1143000"/>
          </a:xfrm>
        </p:spPr>
        <p:txBody>
          <a:bodyPr/>
          <a:lstStyle/>
          <a:p>
            <a:r>
              <a:rPr lang="en-US" dirty="0" smtClean="0"/>
              <a:t>XY phase calibration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49560" y="1911915"/>
            <a:ext cx="8229600" cy="32027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Garamond"/>
                <a:ea typeface="+mn-ea"/>
                <a:cs typeface="Garamond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How do we find an antenna’s XY phase?</a:t>
            </a:r>
          </a:p>
          <a:p>
            <a:pPr lvl="1"/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Observe a strongly polarized source with known position angle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These don’t exist at mm wavelengths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  <a:latin typeface="Gill Sans MT"/>
                <a:cs typeface="Gill Sans MT"/>
                <a:sym typeface="Wingdings"/>
              </a:rPr>
              <a:t>We create our own by observing broadband noise from the ambient load through a wire-grid polarizer!</a:t>
            </a:r>
          </a:p>
        </p:txBody>
      </p:sp>
    </p:spTree>
    <p:extLst>
      <p:ext uri="{BB962C8B-B14F-4D97-AF65-F5344CB8AC3E}">
        <p14:creationId xmlns:p14="http://schemas.microsoft.com/office/powerpoint/2010/main" val="415017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XY phase calibration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252818" y="2231217"/>
            <a:ext cx="10675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AMBIENT LOAD</a:t>
            </a:r>
          </a:p>
          <a:p>
            <a:pPr algn="ctr"/>
            <a:r>
              <a:rPr lang="en-US" sz="1200" dirty="0" smtClean="0">
                <a:solidFill>
                  <a:srgbClr val="000000"/>
                </a:solidFill>
                <a:latin typeface="Gill Sans MT"/>
                <a:cs typeface="Gill Sans MT"/>
              </a:rPr>
              <a:t>(300 K)</a:t>
            </a:r>
            <a:endParaRPr lang="en-US" sz="1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81083" y="796893"/>
            <a:ext cx="6921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SKY </a:t>
            </a:r>
            <a:r>
              <a:rPr lang="en-US" sz="1200" dirty="0" smtClean="0">
                <a:solidFill>
                  <a:srgbClr val="000000"/>
                </a:solidFill>
                <a:latin typeface="Gill Sans MT"/>
                <a:cs typeface="Gill Sans MT"/>
              </a:rPr>
              <a:t>(~60 K)</a:t>
            </a:r>
            <a:endParaRPr lang="en-US" sz="1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38" name="Isosceles Triangle 37"/>
          <p:cNvSpPr/>
          <p:nvPr/>
        </p:nvSpPr>
        <p:spPr>
          <a:xfrm rot="10800000">
            <a:off x="4402092" y="6045200"/>
            <a:ext cx="426720" cy="741680"/>
          </a:xfrm>
          <a:prstGeom prst="triangle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744002" y="2779445"/>
            <a:ext cx="1691367" cy="1688557"/>
            <a:chOff x="1048204" y="1378857"/>
            <a:chExt cx="1691367" cy="1688557"/>
          </a:xfrm>
          <a:scene3d>
            <a:camera prst="perspectiveFront">
              <a:rot lat="211998" lon="4712355" rev="18906538"/>
            </a:camera>
            <a:lightRig rig="threePt" dir="t"/>
          </a:scene3d>
        </p:grpSpPr>
        <p:sp>
          <p:nvSpPr>
            <p:cNvPr id="52" name="Oval 51"/>
            <p:cNvSpPr/>
            <p:nvPr/>
          </p:nvSpPr>
          <p:spPr>
            <a:xfrm>
              <a:off x="1048204" y="1378857"/>
              <a:ext cx="1691367" cy="1688557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1506723" y="1460500"/>
              <a:ext cx="740664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1310516" y="1612900"/>
              <a:ext cx="1161288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1177807" y="1765300"/>
              <a:ext cx="1435608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1098269" y="1917700"/>
              <a:ext cx="1581912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1069249" y="2070100"/>
              <a:ext cx="1655064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1054463" y="2222500"/>
              <a:ext cx="1682496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056564" y="2374900"/>
              <a:ext cx="1664208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1111693" y="2527300"/>
              <a:ext cx="1572768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1194178" y="2679700"/>
              <a:ext cx="1408176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1328436" y="2832100"/>
              <a:ext cx="1143000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1558997" y="2984500"/>
              <a:ext cx="704088" cy="9072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Group 225"/>
          <p:cNvGrpSpPr/>
          <p:nvPr/>
        </p:nvGrpSpPr>
        <p:grpSpPr>
          <a:xfrm>
            <a:off x="4019154" y="4187279"/>
            <a:ext cx="1107440" cy="31947"/>
            <a:chOff x="3819592" y="4187279"/>
            <a:chExt cx="1107440" cy="31947"/>
          </a:xfrm>
        </p:grpSpPr>
        <p:cxnSp>
          <p:nvCxnSpPr>
            <p:cNvPr id="195" name="Straight Arrow Connector 194"/>
            <p:cNvCxnSpPr/>
            <p:nvPr/>
          </p:nvCxnSpPr>
          <p:spPr>
            <a:xfrm rot="16200000">
              <a:off x="4417064" y="4054149"/>
              <a:ext cx="0" cy="330154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3819592" y="4187279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/>
          <p:cNvGrpSpPr/>
          <p:nvPr/>
        </p:nvGrpSpPr>
        <p:grpSpPr>
          <a:xfrm>
            <a:off x="4019154" y="4679096"/>
            <a:ext cx="1107440" cy="19669"/>
            <a:chOff x="3819592" y="4679096"/>
            <a:chExt cx="1107440" cy="19669"/>
          </a:xfrm>
        </p:grpSpPr>
        <p:cxnSp>
          <p:nvCxnSpPr>
            <p:cNvPr id="206" name="Straight Arrow Connector 205"/>
            <p:cNvCxnSpPr/>
            <p:nvPr/>
          </p:nvCxnSpPr>
          <p:spPr>
            <a:xfrm rot="16200000">
              <a:off x="4417064" y="4533688"/>
              <a:ext cx="0" cy="330154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3819592" y="4679096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4008994" y="5222967"/>
            <a:ext cx="1107440" cy="27460"/>
            <a:chOff x="3809432" y="5222967"/>
            <a:chExt cx="1107440" cy="27460"/>
          </a:xfrm>
        </p:grpSpPr>
        <p:cxnSp>
          <p:nvCxnSpPr>
            <p:cNvPr id="207" name="Straight Arrow Connector 206"/>
            <p:cNvCxnSpPr/>
            <p:nvPr/>
          </p:nvCxnSpPr>
          <p:spPr>
            <a:xfrm rot="16200000">
              <a:off x="4417064" y="5085350"/>
              <a:ext cx="0" cy="330154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>
              <a:off x="3809432" y="5222967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4008994" y="5700487"/>
            <a:ext cx="1107440" cy="34325"/>
            <a:chOff x="3809432" y="5700487"/>
            <a:chExt cx="1107440" cy="34325"/>
          </a:xfrm>
        </p:grpSpPr>
        <p:cxnSp>
          <p:nvCxnSpPr>
            <p:cNvPr id="208" name="Straight Arrow Connector 207"/>
            <p:cNvCxnSpPr/>
            <p:nvPr/>
          </p:nvCxnSpPr>
          <p:spPr>
            <a:xfrm rot="16200000">
              <a:off x="4415581" y="5569735"/>
              <a:ext cx="0" cy="330154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3809432" y="5700487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162"/>
          <p:cNvGrpSpPr/>
          <p:nvPr/>
        </p:nvGrpSpPr>
        <p:grpSpPr>
          <a:xfrm rot="16200000">
            <a:off x="4438898" y="1445229"/>
            <a:ext cx="335173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64" name="Straight Arrow Connector 16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/>
          <p:cNvGrpSpPr/>
          <p:nvPr/>
        </p:nvGrpSpPr>
        <p:grpSpPr>
          <a:xfrm rot="16200000">
            <a:off x="4443969" y="1958148"/>
            <a:ext cx="335173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67" name="Straight Arrow Connector 166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 rot="16200000">
            <a:off x="4438898" y="2457304"/>
            <a:ext cx="335173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73" name="Straight Arrow Connector 17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/>
          <p:cNvGrpSpPr/>
          <p:nvPr/>
        </p:nvGrpSpPr>
        <p:grpSpPr>
          <a:xfrm rot="16200000">
            <a:off x="4428738" y="3488040"/>
            <a:ext cx="335173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76" name="Straight Arrow Connector 17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 rot="16200000">
            <a:off x="4438898" y="2985066"/>
            <a:ext cx="335173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79" name="Straight Arrow Connector 17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/>
          <p:cNvGrpSpPr/>
          <p:nvPr/>
        </p:nvGrpSpPr>
        <p:grpSpPr>
          <a:xfrm>
            <a:off x="4019154" y="3094768"/>
            <a:ext cx="36507" cy="1102582"/>
            <a:chOff x="3819592" y="3094768"/>
            <a:chExt cx="36507" cy="1102582"/>
          </a:xfrm>
        </p:grpSpPr>
        <p:cxnSp>
          <p:nvCxnSpPr>
            <p:cNvPr id="112" name="Straight Arrow Connector 111"/>
            <p:cNvCxnSpPr/>
            <p:nvPr/>
          </p:nvCxnSpPr>
          <p:spPr>
            <a:xfrm>
              <a:off x="3819592" y="309476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/>
            <p:nvPr/>
          </p:nvCxnSpPr>
          <p:spPr>
            <a:xfrm rot="16200000">
              <a:off x="3688512" y="3698506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3470514" y="3094768"/>
            <a:ext cx="41191" cy="1102582"/>
            <a:chOff x="3270952" y="3094768"/>
            <a:chExt cx="41191" cy="1102582"/>
          </a:xfrm>
        </p:grpSpPr>
        <p:cxnSp>
          <p:nvCxnSpPr>
            <p:cNvPr id="115" name="Straight Arrow Connector 114"/>
            <p:cNvCxnSpPr/>
            <p:nvPr/>
          </p:nvCxnSpPr>
          <p:spPr>
            <a:xfrm>
              <a:off x="3270952" y="309476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/>
            <p:nvPr/>
          </p:nvCxnSpPr>
          <p:spPr>
            <a:xfrm rot="16200000">
              <a:off x="3144556" y="3698505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oup 231"/>
          <p:cNvGrpSpPr/>
          <p:nvPr/>
        </p:nvGrpSpPr>
        <p:grpSpPr>
          <a:xfrm>
            <a:off x="2911714" y="3089184"/>
            <a:ext cx="40609" cy="1102582"/>
            <a:chOff x="2712152" y="3089184"/>
            <a:chExt cx="40609" cy="1102582"/>
          </a:xfrm>
        </p:grpSpPr>
        <p:cxnSp>
          <p:nvCxnSpPr>
            <p:cNvPr id="118" name="Straight Arrow Connector 117"/>
            <p:cNvCxnSpPr/>
            <p:nvPr/>
          </p:nvCxnSpPr>
          <p:spPr>
            <a:xfrm>
              <a:off x="2712152" y="3089184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>
            <a:xfrm rot="16200000">
              <a:off x="2585174" y="3694023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3" name="Group 232"/>
          <p:cNvGrpSpPr/>
          <p:nvPr/>
        </p:nvGrpSpPr>
        <p:grpSpPr>
          <a:xfrm>
            <a:off x="2356545" y="3089183"/>
            <a:ext cx="40609" cy="1102582"/>
            <a:chOff x="2156983" y="3089183"/>
            <a:chExt cx="40609" cy="1102582"/>
          </a:xfrm>
        </p:grpSpPr>
        <p:cxnSp>
          <p:nvCxnSpPr>
            <p:cNvPr id="212" name="Straight Arrow Connector 211"/>
            <p:cNvCxnSpPr/>
            <p:nvPr/>
          </p:nvCxnSpPr>
          <p:spPr>
            <a:xfrm>
              <a:off x="2156983" y="3089183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/>
            <p:nvPr/>
          </p:nvCxnSpPr>
          <p:spPr>
            <a:xfrm rot="16200000">
              <a:off x="2030005" y="3694022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oup 233"/>
          <p:cNvGrpSpPr/>
          <p:nvPr/>
        </p:nvGrpSpPr>
        <p:grpSpPr>
          <a:xfrm>
            <a:off x="1790485" y="3094767"/>
            <a:ext cx="41191" cy="1102582"/>
            <a:chOff x="1590923" y="3094767"/>
            <a:chExt cx="41191" cy="1102582"/>
          </a:xfrm>
        </p:grpSpPr>
        <p:cxnSp>
          <p:nvCxnSpPr>
            <p:cNvPr id="214" name="Straight Arrow Connector 213"/>
            <p:cNvCxnSpPr/>
            <p:nvPr/>
          </p:nvCxnSpPr>
          <p:spPr>
            <a:xfrm>
              <a:off x="1590923" y="3094767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/>
            <p:nvPr/>
          </p:nvCxnSpPr>
          <p:spPr>
            <a:xfrm rot="16200000">
              <a:off x="1464527" y="3698504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5" name="Group 234"/>
          <p:cNvGrpSpPr/>
          <p:nvPr/>
        </p:nvGrpSpPr>
        <p:grpSpPr>
          <a:xfrm>
            <a:off x="1231685" y="3089183"/>
            <a:ext cx="40609" cy="1102582"/>
            <a:chOff x="1032123" y="3089183"/>
            <a:chExt cx="40609" cy="1102582"/>
          </a:xfrm>
        </p:grpSpPr>
        <p:cxnSp>
          <p:nvCxnSpPr>
            <p:cNvPr id="215" name="Straight Arrow Connector 214"/>
            <p:cNvCxnSpPr/>
            <p:nvPr/>
          </p:nvCxnSpPr>
          <p:spPr>
            <a:xfrm>
              <a:off x="1032123" y="3089183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/>
            <p:nvPr/>
          </p:nvCxnSpPr>
          <p:spPr>
            <a:xfrm rot="16200000">
              <a:off x="905145" y="3694022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6" name="Group 235"/>
          <p:cNvGrpSpPr/>
          <p:nvPr/>
        </p:nvGrpSpPr>
        <p:grpSpPr>
          <a:xfrm>
            <a:off x="676516" y="3089182"/>
            <a:ext cx="40609" cy="1102582"/>
            <a:chOff x="476954" y="3089182"/>
            <a:chExt cx="40609" cy="1102582"/>
          </a:xfrm>
        </p:grpSpPr>
        <p:cxnSp>
          <p:nvCxnSpPr>
            <p:cNvPr id="218" name="Straight Arrow Connector 217"/>
            <p:cNvCxnSpPr/>
            <p:nvPr/>
          </p:nvCxnSpPr>
          <p:spPr>
            <a:xfrm>
              <a:off x="476954" y="3089182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900000" lon="4800000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rot="16200000">
              <a:off x="349976" y="3694021"/>
              <a:ext cx="335173" cy="0"/>
            </a:xfrm>
            <a:prstGeom prst="straightConnector1">
              <a:avLst/>
            </a:prstGeom>
            <a:ln w="12700">
              <a:solidFill>
                <a:srgbClr val="3366FF"/>
              </a:solidFill>
              <a:headEnd type="arrow" w="lg" len="lg"/>
              <a:tailEnd type="arrow" w="lg" len="lg"/>
            </a:ln>
            <a:effectLst/>
            <a:scene3d>
              <a:camera prst="orthographicFront">
                <a:rot lat="855172" lon="6350006" rev="0"/>
              </a:camera>
              <a:lightRig rig="threePt" dir="t"/>
            </a:scene3d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7179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7179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TextBox 236"/>
          <p:cNvSpPr txBox="1"/>
          <p:nvPr/>
        </p:nvSpPr>
        <p:spPr>
          <a:xfrm>
            <a:off x="3998967" y="6550223"/>
            <a:ext cx="1558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FEED     HORN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38" name="Oval 237"/>
          <p:cNvSpPr/>
          <p:nvPr/>
        </p:nvSpPr>
        <p:spPr>
          <a:xfrm>
            <a:off x="8142502" y="3013129"/>
            <a:ext cx="1220298" cy="1221080"/>
          </a:xfrm>
          <a:prstGeom prst="ellipse">
            <a:avLst/>
          </a:prstGeom>
          <a:gradFill flip="none" rotWithShape="1">
            <a:gsLst>
              <a:gs pos="26000">
                <a:schemeClr val="bg1"/>
              </a:gs>
              <a:gs pos="100000">
                <a:schemeClr val="bg1">
                  <a:lumMod val="50000"/>
                  <a:lumOff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  <a:scene3d>
            <a:camera prst="perspectiveFront">
              <a:rot lat="0" lon="4320000" rev="0"/>
            </a:camera>
            <a:lightRig rig="balanced" dir="t"/>
          </a:scene3d>
          <a:sp3d extrusionH="19050" contourW="19050" prstMaterial="matte">
            <a:bevelT/>
            <a:bevelB/>
            <a:contourClr>
              <a:schemeClr val="bg1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40" name="Straight Connector 239"/>
          <p:cNvCxnSpPr/>
          <p:nvPr/>
        </p:nvCxnSpPr>
        <p:spPr>
          <a:xfrm flipV="1">
            <a:off x="5234655" y="2518291"/>
            <a:ext cx="416848" cy="415366"/>
          </a:xfrm>
          <a:prstGeom prst="line">
            <a:avLst/>
          </a:prstGeom>
          <a:ln w="12700">
            <a:solidFill>
              <a:schemeClr val="bg1"/>
            </a:solidFill>
            <a:head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5407303" y="2207485"/>
            <a:ext cx="209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  <a:latin typeface="Gill Sans MT"/>
                <a:cs typeface="Gill Sans MT"/>
              </a:rPr>
              <a:t>WIRE-GRID POLARIZER</a:t>
            </a:r>
            <a:endParaRPr lang="en-US" sz="1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016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6A6A6"/>
                </a:solidFill>
                <a:latin typeface="Gill Sans MT"/>
                <a:cs typeface="Gill Sans MT"/>
              </a:rPr>
              <a:t>Magnetized star formation</a:t>
            </a:r>
          </a:p>
          <a:p>
            <a:endParaRPr lang="en-US" b="1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  <a:latin typeface="Gill Sans MT"/>
                <a:cs typeface="Gill Sans MT"/>
              </a:rPr>
              <a:t>CARMA 1mm full-Stokes polarization system</a:t>
            </a:r>
          </a:p>
          <a:p>
            <a:endParaRPr lang="en-US" b="1" dirty="0" smtClean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</a:t>
            </a:r>
            <a:r>
              <a:rPr lang="en-US" b="1" dirty="0" smtClean="0"/>
              <a:t>survey</a:t>
            </a:r>
            <a:endParaRPr lang="en-US" b="1" dirty="0"/>
          </a:p>
          <a:p>
            <a:pPr lvl="1"/>
            <a:endParaRPr lang="en-US" dirty="0">
              <a:solidFill>
                <a:srgbClr val="A6A6A6"/>
              </a:solidFill>
              <a:latin typeface="Gill Sans MT"/>
              <a:cs typeface="Gill Sans MT"/>
            </a:endParaRPr>
          </a:p>
          <a:p>
            <a:r>
              <a:rPr lang="en-US" b="1" dirty="0" smtClean="0">
                <a:solidFill>
                  <a:srgbClr val="A6A6A6"/>
                </a:solidFill>
                <a:latin typeface="Gill Sans MT"/>
                <a:cs typeface="Gill Sans MT"/>
              </a:rPr>
              <a:t>B-fields: </a:t>
            </a:r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  <a:latin typeface="Gill Sans MT"/>
                <a:cs typeface="Gill Sans MT"/>
              </a:rPr>
              <a:t>Cloud </a:t>
            </a:r>
            <a:r>
              <a:rPr lang="en-US" dirty="0">
                <a:solidFill>
                  <a:srgbClr val="A6A6A6"/>
                </a:solidFill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  <a:sym typeface="Wingdings"/>
              </a:rPr>
              <a:t>Back to outflows!</a:t>
            </a:r>
          </a:p>
        </p:txBody>
      </p:sp>
    </p:spTree>
    <p:extLst>
      <p:ext uri="{BB962C8B-B14F-4D97-AF65-F5344CB8AC3E}">
        <p14:creationId xmlns:p14="http://schemas.microsoft.com/office/powerpoint/2010/main" val="161532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300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4716" y="1047051"/>
            <a:ext cx="5097070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</a:rPr>
              <a:t>CARMA 1mm full-Stokes polarization system</a:t>
            </a:r>
          </a:p>
          <a:p>
            <a:endParaRPr lang="en-US" b="1" dirty="0" smtClean="0">
              <a:solidFill>
                <a:schemeClr val="bg1">
                  <a:lumMod val="65000"/>
                </a:schemeClr>
              </a:solidFill>
              <a:latin typeface="Gill Sans MT"/>
              <a:cs typeface="Gill Sans MT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</a:rPr>
              <a:t>TADPOL </a:t>
            </a:r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latin typeface="Gill Sans MT"/>
              <a:cs typeface="Gill Sans MT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  <a:sym typeface="Wingdings"/>
              </a:rPr>
              <a:t>Back to outflows!</a:t>
            </a:r>
          </a:p>
        </p:txBody>
      </p:sp>
    </p:spTree>
    <p:extLst>
      <p:ext uri="{BB962C8B-B14F-4D97-AF65-F5344CB8AC3E}">
        <p14:creationId xmlns:p14="http://schemas.microsoft.com/office/powerpoint/2010/main" val="1880182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6128206" y="6273224"/>
            <a:ext cx="328863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sz="1600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NRAO/AUI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KALYPSO project, Harvard/</a:t>
            </a:r>
            <a:r>
              <a:rPr lang="en-US" sz="1600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r>
              <a:rPr lang="en-US" sz="1600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endParaRPr lang="en-US" sz="1600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910" y="1742790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043583" y="1346504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874131" y="6457890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692339" y="1896077"/>
            <a:ext cx="442784" cy="37756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82925" y="5903789"/>
            <a:ext cx="885567" cy="3775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82" y="1778646"/>
            <a:ext cx="4624510" cy="462451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669575" y="6491704"/>
            <a:ext cx="727926" cy="400110"/>
            <a:chOff x="108641" y="6537884"/>
            <a:chExt cx="1038741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8641" y="6537884"/>
              <a:ext cx="10387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211549" y="5936625"/>
            <a:ext cx="329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Tobin+ 2012, Nature, 493, 83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97501" y="5942802"/>
            <a:ext cx="367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ill Sans MT"/>
              </a:rPr>
              <a:t>See also: Murillo+ 2013 (arxiv:1310.8481)</a:t>
            </a:r>
            <a:endParaRPr lang="en-US" sz="16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896531" y="6217556"/>
            <a:ext cx="813039" cy="675702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342149" y="4626255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A6A6A6"/>
                </a:solidFill>
                <a:latin typeface="Gill Sans MT"/>
                <a:cs typeface="Gill Sans MT"/>
              </a:rPr>
              <a:t>Magnetized star formation</a:t>
            </a:r>
          </a:p>
          <a:p>
            <a:endParaRPr lang="en-US" b="1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Gill Sans MT"/>
                <a:cs typeface="Gill Sans MT"/>
              </a:rPr>
              <a:t>CARMA 1mm full-Stokes polarization system</a:t>
            </a:r>
          </a:p>
          <a:p>
            <a:endParaRPr lang="en-US" b="1" dirty="0" smtClean="0">
              <a:latin typeface="Gill Sans MT"/>
              <a:cs typeface="Gill Sans MT"/>
            </a:endParaRPr>
          </a:p>
          <a:p>
            <a:r>
              <a:rPr lang="en-US" b="1" dirty="0" smtClean="0">
                <a:solidFill>
                  <a:srgbClr val="A6A6A6"/>
                </a:solidFill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</a:rPr>
              <a:t>multi-scale comparisons</a:t>
            </a:r>
            <a:endParaRPr lang="en-US" dirty="0">
              <a:solidFill>
                <a:srgbClr val="A6A6A6"/>
              </a:solidFill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  <a:latin typeface="Gill Sans MT"/>
                <a:cs typeface="Gill Sans MT"/>
              </a:rPr>
              <a:t>TADPOL </a:t>
            </a:r>
            <a:r>
              <a:rPr lang="en-US" b="1" dirty="0" smtClean="0">
                <a:solidFill>
                  <a:srgbClr val="A6A6A6"/>
                </a:solidFill>
              </a:rPr>
              <a:t>survey</a:t>
            </a:r>
            <a:endParaRPr lang="en-US" b="1" dirty="0">
              <a:solidFill>
                <a:srgbClr val="A6A6A6"/>
              </a:solidFill>
            </a:endParaRPr>
          </a:p>
          <a:p>
            <a:pPr lvl="1"/>
            <a:endParaRPr lang="en-US" dirty="0">
              <a:solidFill>
                <a:srgbClr val="A6A6A6"/>
              </a:solidFill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</p:txBody>
      </p:sp>
    </p:spTree>
    <p:extLst>
      <p:ext uri="{BB962C8B-B14F-4D97-AF65-F5344CB8AC3E}">
        <p14:creationId xmlns:p14="http://schemas.microsoft.com/office/powerpoint/2010/main" val="1615325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100 pc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0.1 pc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2100" y="5104587"/>
            <a:ext cx="1809172" cy="1683266"/>
            <a:chOff x="5372100" y="5104587"/>
            <a:chExt cx="1809172" cy="1683266"/>
          </a:xfrm>
        </p:grpSpPr>
        <p:sp>
          <p:nvSpPr>
            <p:cNvPr id="7" name="TextBox 6"/>
            <p:cNvSpPr txBox="1"/>
            <p:nvPr/>
          </p:nvSpPr>
          <p:spPr>
            <a:xfrm>
              <a:off x="5486399" y="5864523"/>
              <a:ext cx="1694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Optical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100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372100" y="5104587"/>
              <a:ext cx="673100" cy="759936"/>
            </a:xfrm>
            <a:prstGeom prst="straightConnector1">
              <a:avLst/>
            </a:prstGeom>
            <a:ln w="28575" cmpd="sng">
              <a:gradFill flip="none" rotWithShape="1">
                <a:gsLst>
                  <a:gs pos="0">
                    <a:schemeClr val="tx1"/>
                  </a:gs>
                  <a:gs pos="48000">
                    <a:srgbClr val="FFFFFF"/>
                  </a:gs>
                </a:gsLst>
                <a:lin ang="0" scaled="1"/>
                <a:tileRect/>
              </a:gra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1447800" y="3989474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7652" y="35825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~0.3 pc</a:t>
            </a:r>
            <a:endParaRPr lang="en-US" sz="20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0100" y="3263087"/>
            <a:ext cx="2412722" cy="3512066"/>
            <a:chOff x="800100" y="3263087"/>
            <a:chExt cx="2412722" cy="3512066"/>
          </a:xfrm>
        </p:grpSpPr>
        <p:sp>
          <p:nvSpPr>
            <p:cNvPr id="6" name="TextBox 5"/>
            <p:cNvSpPr txBox="1"/>
            <p:nvPr/>
          </p:nvSpPr>
          <p:spPr>
            <a:xfrm>
              <a:off x="800100" y="5851823"/>
              <a:ext cx="2412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Sub-mm CSO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10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5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0.3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98600" y="5371287"/>
              <a:ext cx="393700" cy="4932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98600" y="3263087"/>
              <a:ext cx="304800" cy="25887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ill Sans MT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1756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100 pc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0.1 pc :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Ambient </a:t>
            </a:r>
            <a:r>
              <a:rPr lang="en-US" sz="2200" b="1" dirty="0">
                <a:latin typeface="Gill Sans MT"/>
              </a:rPr>
              <a:t>𝜽</a:t>
            </a:r>
            <a:r>
              <a:rPr lang="en-US" sz="2200" b="1" baseline="-25000" dirty="0">
                <a:latin typeface="Gill Sans MT"/>
              </a:rPr>
              <a:t>B-</a:t>
            </a:r>
            <a:r>
              <a:rPr lang="en-US" sz="2200" b="1" baseline="-25000" dirty="0" smtClean="0">
                <a:latin typeface="Gill Sans MT"/>
              </a:rPr>
              <a:t>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ill Sans MT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515468" y="4605130"/>
            <a:ext cx="346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latin typeface="Gill Sans MT"/>
              </a:rPr>
              <a:t>Core 𝜽</a:t>
            </a:r>
            <a:r>
              <a:rPr lang="en-US" sz="2800" b="1" baseline="-25000" dirty="0" smtClean="0">
                <a:latin typeface="Gill Sans MT"/>
              </a:rPr>
              <a:t>B</a:t>
            </a:r>
            <a:r>
              <a:rPr lang="en-US" sz="2800" b="1" baseline="-25000" dirty="0">
                <a:latin typeface="Gill Sans MT"/>
              </a:rPr>
              <a:t>-</a:t>
            </a:r>
            <a:r>
              <a:rPr lang="en-US" sz="2800" b="1" baseline="-25000" dirty="0" smtClean="0">
                <a:latin typeface="Gill Sans MT"/>
              </a:rPr>
              <a:t>field</a:t>
            </a:r>
            <a:r>
              <a:rPr lang="en-US" sz="2800" b="1" dirty="0" smtClean="0">
                <a:latin typeface="Gill Sans MT"/>
              </a:rPr>
              <a:t> (</a:t>
            </a:r>
            <a:r>
              <a:rPr lang="en-US" sz="2800" b="1" dirty="0" err="1" smtClean="0">
                <a:latin typeface="Gill Sans MT"/>
              </a:rPr>
              <a:t>deg</a:t>
            </a:r>
            <a:r>
              <a:rPr lang="en-US" sz="2800" b="1" dirty="0" smtClean="0">
                <a:latin typeface="Gill Sans MT"/>
              </a:rPr>
              <a:t>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62597" y="697528"/>
            <a:ext cx="3865566" cy="6130754"/>
            <a:chOff x="219597" y="455081"/>
            <a:chExt cx="3865566" cy="613075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58768" y="4647383"/>
              <a:ext cx="476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597" y="6124170"/>
              <a:ext cx="74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-90º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6050" y="3198083"/>
              <a:ext cx="646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185942" y="687885"/>
            <a:ext cx="47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8108" y="694678"/>
            <a:ext cx="815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180º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0838" y="709493"/>
            <a:ext cx="64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8799" y="628723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2013b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756" y="6301615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1" t="8275" r="8540" b="9574"/>
          <a:stretch/>
        </p:blipFill>
        <p:spPr>
          <a:xfrm>
            <a:off x="1466126" y="951790"/>
            <a:ext cx="6902506" cy="5531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405613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4384" y="435114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63148" y="1106773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Back to outflows!</a:t>
            </a:r>
            <a:endParaRPr lang="en-US" sz="3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6589" y="2288740"/>
            <a:ext cx="9154160" cy="2864262"/>
            <a:chOff x="-6589" y="2288740"/>
            <a:chExt cx="9154160" cy="2864262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0" y="228874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0" y="2481780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0" y="266949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0" y="286253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-1087" y="304541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-1087" y="3238457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-6589" y="344128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-6589" y="3634325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571" y="3822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571" y="4015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484" y="4197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484" y="4391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0" y="458404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0" y="477708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-1087" y="495996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-1087" y="5153002"/>
              <a:ext cx="9144000" cy="0"/>
            </a:xfrm>
            <a:prstGeom prst="line">
              <a:avLst/>
            </a:prstGeom>
            <a:ln>
              <a:solidFill>
                <a:schemeClr val="accent1">
                  <a:alpha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Dust grain alignment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1137920" y="5234282"/>
            <a:ext cx="508000" cy="603338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40114" y="5857940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70069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(HI-POL)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3824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  <a:latin typeface="Gill Sans MT"/>
              </a:rPr>
              <a:t>⟂ </a:t>
            </a:r>
            <a:r>
              <a:rPr lang="en-US" sz="2800" b="1" dirty="0">
                <a:solidFill>
                  <a:srgbClr val="292934"/>
                </a:solidFill>
                <a:latin typeface="Gill Sans MT"/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756076" y="5943087"/>
            <a:ext cx="3321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submitted </a:t>
            </a: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1" y="965570"/>
            <a:ext cx="3188311" cy="318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3699" y="125138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4910623" y="2319212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5441301" y="229983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17" y="3214022"/>
            <a:ext cx="3580480" cy="3580480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16200000">
            <a:off x="6096180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6626858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1793121" y="3866189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352227" y="479648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8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Left-Right Arrow 23"/>
          <p:cNvSpPr/>
          <p:nvPr/>
        </p:nvSpPr>
        <p:spPr>
          <a:xfrm rot="19303030">
            <a:off x="3103163" y="477908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5" name="Left-Right Arrow 24"/>
          <p:cNvSpPr/>
          <p:nvPr/>
        </p:nvSpPr>
        <p:spPr>
          <a:xfrm rot="3448048">
            <a:off x="3596216" y="4804375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1205" y="619970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019" y="9748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HI-POL:</a:t>
            </a:r>
            <a:r>
              <a:rPr lang="en-US" dirty="0" smtClean="0">
                <a:latin typeface="Gill Sans MT"/>
              </a:rPr>
              <a:t> B-fields random </a:t>
            </a:r>
            <a:r>
              <a:rPr lang="en-US" dirty="0" err="1" smtClean="0">
                <a:latin typeface="Gill Sans MT"/>
              </a:rPr>
              <a:t>w.r.t</a:t>
            </a:r>
            <a:r>
              <a:rPr lang="en-US" dirty="0" smtClean="0">
                <a:latin typeface="Gill Sans MT"/>
              </a:rPr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absorption)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669434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9" name="Straight Arrow Connector 4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615078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3" name="Straight Arrow Connector 9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560976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6" name="Straight Arrow Connector 95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662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99" name="Straight Arrow Connector 98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532602" y="3094768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2" name="Straight Arrow Connector 101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/>
          <p:cNvGrpSpPr/>
          <p:nvPr/>
        </p:nvGrpSpPr>
        <p:grpSpPr>
          <a:xfrm>
            <a:off x="4019154" y="3089184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108" name="Straight Arrow Connector 10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0" name="Group 219"/>
          <p:cNvGrpSpPr/>
          <p:nvPr/>
        </p:nvGrpSpPr>
        <p:grpSpPr>
          <a:xfrm>
            <a:off x="7249151" y="309211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1" name="Straight Arrow Connector 220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3" name="Group 222"/>
          <p:cNvGrpSpPr/>
          <p:nvPr/>
        </p:nvGrpSpPr>
        <p:grpSpPr>
          <a:xfrm>
            <a:off x="7785094" y="3081957"/>
            <a:ext cx="1107440" cy="1102582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224" name="Straight Arrow Connector 22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836292" y="3261360"/>
            <a:ext cx="640080" cy="642820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/>
          <p:nvPr/>
        </p:nvCxnSpPr>
        <p:spPr>
          <a:xfrm>
            <a:off x="315766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261410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207308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1529522" y="3652831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96564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>
            <a:off x="422082" y="3647597"/>
            <a:ext cx="1107440" cy="0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8356591" y="4141316"/>
            <a:ext cx="535943" cy="86360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68913" y="5179506"/>
            <a:ext cx="34926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BACKGROUND STAR</a:t>
            </a:r>
          </a:p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(</a:t>
            </a:r>
            <a:r>
              <a:rPr lang="en-US" sz="2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unpolarized</a:t>
            </a:r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16" name="Picture 15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1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6266462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r>
              <a:rPr lang="en-US" sz="2200" dirty="0" smtClean="0">
                <a:solidFill>
                  <a:srgbClr val="292934"/>
                </a:solidFill>
              </a:rPr>
              <a:t>  </a:t>
            </a: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Do they </a:t>
            </a:r>
            <a:r>
              <a:rPr lang="en-US" sz="2200" dirty="0">
                <a:solidFill>
                  <a:srgbClr val="292934"/>
                </a:solidFill>
              </a:rPr>
              <a:t>have stronger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</a:t>
            </a:r>
            <a:r>
              <a:rPr lang="en-US" sz="2200" smtClean="0">
                <a:solidFill>
                  <a:srgbClr val="292934"/>
                </a:solidFill>
              </a:rPr>
              <a:t>our </a:t>
            </a:r>
            <a:r>
              <a:rPr lang="en-US" sz="2200" smtClean="0">
                <a:solidFill>
                  <a:srgbClr val="292934"/>
                </a:solidFill>
              </a:rPr>
              <a:t>view </a:t>
            </a:r>
            <a:r>
              <a:rPr lang="en-US" sz="2200" dirty="0" smtClean="0">
                <a:solidFill>
                  <a:srgbClr val="292934"/>
                </a:solidFill>
              </a:rPr>
              <a:t>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Do they have </a:t>
            </a:r>
            <a:r>
              <a:rPr lang="en-US" sz="2200" dirty="0">
                <a:solidFill>
                  <a:srgbClr val="292934"/>
                </a:solidFill>
              </a:rPr>
              <a:t>weaker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Are </a:t>
            </a:r>
            <a:r>
              <a:rPr lang="en-US" sz="2200" dirty="0">
                <a:solidFill>
                  <a:srgbClr val="292934"/>
                </a:solidFill>
              </a:rPr>
              <a:t>the twisted </a:t>
            </a:r>
            <a:r>
              <a:rPr lang="en-US" sz="2200" dirty="0" smtClean="0">
                <a:solidFill>
                  <a:srgbClr val="292934"/>
                </a:solidFill>
              </a:rPr>
              <a:t>B-fields </a:t>
            </a:r>
            <a:r>
              <a:rPr lang="en-US" sz="2200" dirty="0">
                <a:solidFill>
                  <a:srgbClr val="292934"/>
                </a:solidFill>
              </a:rPr>
              <a:t>we see at 1000 AU consistent with </a:t>
            </a:r>
            <a:r>
              <a:rPr lang="en-US" sz="2200" dirty="0" smtClean="0">
                <a:solidFill>
                  <a:srgbClr val="292934"/>
                </a:solidFill>
              </a:rPr>
              <a:t>B-fields at disk </a:t>
            </a:r>
            <a:r>
              <a:rPr lang="en-US" sz="22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4" name="Donut 3"/>
          <p:cNvSpPr/>
          <p:nvPr/>
        </p:nvSpPr>
        <p:spPr>
          <a:xfrm rot="19650910">
            <a:off x="7221889" y="2451736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Moon 8"/>
          <p:cNvSpPr/>
          <p:nvPr/>
        </p:nvSpPr>
        <p:spPr>
          <a:xfrm>
            <a:off x="8524240" y="159004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oon 9"/>
          <p:cNvSpPr/>
          <p:nvPr/>
        </p:nvSpPr>
        <p:spPr>
          <a:xfrm>
            <a:off x="8209280" y="159004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oon 10"/>
          <p:cNvSpPr/>
          <p:nvPr/>
        </p:nvSpPr>
        <p:spPr>
          <a:xfrm>
            <a:off x="7965438" y="1590040"/>
            <a:ext cx="132082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oon 12"/>
          <p:cNvSpPr/>
          <p:nvPr/>
        </p:nvSpPr>
        <p:spPr>
          <a:xfrm rot="10800000">
            <a:off x="6522720" y="1620520"/>
            <a:ext cx="568960" cy="1757680"/>
          </a:xfrm>
          <a:prstGeom prst="moon">
            <a:avLst>
              <a:gd name="adj" fmla="val 16071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oon 13"/>
          <p:cNvSpPr/>
          <p:nvPr/>
        </p:nvSpPr>
        <p:spPr>
          <a:xfrm rot="10800000">
            <a:off x="7081520" y="1620520"/>
            <a:ext cx="284480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oon 14"/>
          <p:cNvSpPr/>
          <p:nvPr/>
        </p:nvSpPr>
        <p:spPr>
          <a:xfrm rot="10800000">
            <a:off x="7498079" y="1620520"/>
            <a:ext cx="116837" cy="1757680"/>
          </a:xfrm>
          <a:prstGeom prst="moon">
            <a:avLst>
              <a:gd name="adj" fmla="val 26785"/>
            </a:avLst>
          </a:prstGeom>
          <a:solidFill>
            <a:srgbClr val="FF6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 rot="19650910">
            <a:off x="7221891" y="5123817"/>
            <a:ext cx="1131501" cy="207007"/>
          </a:xfrm>
          <a:prstGeom prst="donut">
            <a:avLst/>
          </a:prstGeom>
          <a:solidFill>
            <a:srgbClr val="3366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59" y="599441"/>
            <a:ext cx="9141190" cy="6547070"/>
          </a:xfrm>
        </p:spPr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</a:t>
            </a:r>
            <a:r>
              <a:rPr lang="en-US" sz="3400" b="1" dirty="0" smtClean="0"/>
              <a:t>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 smtClean="0"/>
          </a:p>
          <a:p>
            <a:endParaRPr lang="en-US" sz="3400" dirty="0"/>
          </a:p>
          <a:p>
            <a:endParaRPr lang="en-US" sz="3400" dirty="0" smtClean="0"/>
          </a:p>
          <a:p>
            <a:endParaRPr lang="en-US" sz="3400" dirty="0"/>
          </a:p>
          <a:p>
            <a:r>
              <a:rPr lang="en-US" sz="3400" dirty="0" smtClean="0"/>
              <a:t>Thus, </a:t>
            </a:r>
            <a:r>
              <a:rPr lang="en-US" sz="3400" dirty="0" err="1" smtClean="0"/>
              <a:t>circumstellar</a:t>
            </a:r>
            <a:r>
              <a:rPr lang="en-US" sz="3400" dirty="0" smtClean="0"/>
              <a:t> disks are misaligned with fields in the cores from which they formed</a:t>
            </a:r>
            <a:r>
              <a:rPr lang="en-US" sz="3400" dirty="0"/>
              <a:t/>
            </a:r>
            <a:br>
              <a:rPr lang="en-US" sz="3400" dirty="0"/>
            </a:br>
            <a:endParaRPr lang="en-US" sz="3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432" y="295656"/>
            <a:ext cx="8229600" cy="990600"/>
          </a:xfrm>
        </p:spPr>
        <p:txBody>
          <a:bodyPr/>
          <a:lstStyle/>
          <a:p>
            <a:r>
              <a:rPr lang="en-US" dirty="0" smtClean="0"/>
              <a:t>Summary (1/4)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924498" y="1370537"/>
            <a:ext cx="5268619" cy="4606466"/>
            <a:chOff x="1487618" y="1370537"/>
            <a:chExt cx="5268619" cy="46064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97" t="7948" r="8534" b="9626"/>
            <a:stretch/>
          </p:blipFill>
          <p:spPr>
            <a:xfrm>
              <a:off x="1902283" y="1935472"/>
              <a:ext cx="4670777" cy="37576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-600171" y="3458326"/>
              <a:ext cx="460646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0860" y="5270774"/>
              <a:ext cx="42365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outflow</a:t>
              </a:r>
              <a:r>
                <a:rPr lang="en-US" b="1" dirty="0" smtClean="0">
                  <a:latin typeface="Gill Sans MT"/>
                </a:rPr>
                <a:t> </a:t>
              </a:r>
              <a:r>
                <a:rPr lang="en-US" b="1" dirty="0">
                  <a:latin typeface="Gill Sans MT"/>
                </a:rPr>
                <a:t>– </a:t>
              </a:r>
              <a:r>
                <a:rPr lang="en-US" b="1" dirty="0" smtClean="0">
                  <a:latin typeface="Gill Sans MT"/>
                </a:rPr>
                <a:t>𝜽</a:t>
              </a:r>
              <a:r>
                <a:rPr lang="en-US" b="1" baseline="-25000" dirty="0" smtClean="0">
                  <a:latin typeface="Gill Sans MT"/>
                </a:rPr>
                <a:t>B-field</a:t>
              </a:r>
              <a:r>
                <a:rPr lang="en-US" b="1" dirty="0" smtClean="0">
                  <a:latin typeface="Gill Sans MT"/>
                </a:rPr>
                <a:t> (</a:t>
              </a:r>
              <a:r>
                <a:rPr lang="en-US" b="1" dirty="0" err="1" smtClean="0">
                  <a:latin typeface="Gill Sans MT"/>
                </a:rPr>
                <a:t>deg</a:t>
              </a:r>
              <a:r>
                <a:rPr lang="en-US" b="1" dirty="0" smtClean="0">
                  <a:latin typeface="Gill Sans MT"/>
                </a:rPr>
                <a:t>)</a:t>
              </a:r>
              <a:endParaRPr lang="en-US" b="1" dirty="0">
                <a:latin typeface="Gill Sans M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36323" y="5588457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13266" y="5596533"/>
              <a:ext cx="8429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 rot="19270186">
            <a:off x="3898498" y="386691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792949">
            <a:off x="4203298" y="4358518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Oval 18"/>
          <p:cNvSpPr/>
          <p:nvPr/>
        </p:nvSpPr>
        <p:spPr>
          <a:xfrm rot="18608525">
            <a:off x="3553057" y="309475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0" name="Oval 19"/>
          <p:cNvSpPr/>
          <p:nvPr/>
        </p:nvSpPr>
        <p:spPr>
          <a:xfrm rot="19270186">
            <a:off x="2797085" y="2414031"/>
            <a:ext cx="674673" cy="16628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dirty="0" smtClean="0"/>
              <a:t>Consistent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randomly aligned</a:t>
            </a:r>
          </a:p>
          <a:p>
            <a:pPr lvl="1"/>
            <a:r>
              <a:rPr lang="en-US" sz="3000" dirty="0" smtClean="0"/>
              <a:t>Global field doesn’t affect final angular momentum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8445" y="130443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-Right Arrow 5"/>
          <p:cNvSpPr/>
          <p:nvPr/>
        </p:nvSpPr>
        <p:spPr>
          <a:xfrm rot="1603039">
            <a:off x="2179047" y="308384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4926832" y="1271207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4949224">
            <a:off x="5657072" y="2920745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9" name="Left-Right Arrow 8"/>
          <p:cNvSpPr/>
          <p:nvPr/>
        </p:nvSpPr>
        <p:spPr>
          <a:xfrm rot="1603039">
            <a:off x="6187750" y="290136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(2/4)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39953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HI-POL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619" y="4238569"/>
            <a:ext cx="9141190" cy="245687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r>
              <a:rPr lang="en-US" sz="3000" b="1" dirty="0" err="1" smtClean="0"/>
              <a:t>IN</a:t>
            </a:r>
            <a:r>
              <a:rPr lang="en-US" sz="3000" dirty="0" err="1" smtClean="0"/>
              <a:t>consistent</a:t>
            </a:r>
            <a:r>
              <a:rPr lang="en-US" sz="3000" dirty="0" smtClean="0"/>
              <a:t> large- to small-scale B-fields</a:t>
            </a:r>
          </a:p>
          <a:p>
            <a:pPr lvl="1"/>
            <a:r>
              <a:rPr lang="en-US" sz="3000" dirty="0" smtClean="0"/>
              <a:t>Outflows and B-fields are </a:t>
            </a:r>
            <a:r>
              <a:rPr lang="en-US" sz="3000" b="1" dirty="0" smtClean="0"/>
              <a:t>perpendicular</a:t>
            </a:r>
          </a:p>
          <a:p>
            <a:pPr lvl="1"/>
            <a:r>
              <a:rPr lang="en-US" sz="3000" dirty="0" smtClean="0"/>
              <a:t>Fields may be wrapped up by envelope rotation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(3/4)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23581" y="492796"/>
            <a:ext cx="41616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Gill Sans MT"/>
                <a:cs typeface="Gill Sans MT"/>
              </a:rPr>
              <a:t>LO-POL sources</a:t>
            </a:r>
            <a:endParaRPr lang="en-US" sz="4000" b="1" dirty="0">
              <a:latin typeface="Gill Sans MT"/>
              <a:cs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91266" y="1286256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Left-Right Arrow 12"/>
          <p:cNvSpPr/>
          <p:nvPr/>
        </p:nvSpPr>
        <p:spPr>
          <a:xfrm rot="5400000">
            <a:off x="1955691" y="3113075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020130" y="1286255"/>
            <a:ext cx="3538902" cy="36354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Left-Right Arrow 14"/>
          <p:cNvSpPr/>
          <p:nvPr/>
        </p:nvSpPr>
        <p:spPr>
          <a:xfrm rot="10800000">
            <a:off x="5618289" y="2868919"/>
            <a:ext cx="2649017" cy="33024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5400000">
            <a:off x="6120384" y="2937925"/>
            <a:ext cx="1363309" cy="335818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80590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692729"/>
            <a:ext cx="9141190" cy="625058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</a:p>
          <a:p>
            <a:pPr lvl="1"/>
            <a:endParaRPr lang="en-US" sz="3000" b="1" dirty="0" smtClean="0"/>
          </a:p>
          <a:p>
            <a:r>
              <a:rPr lang="en-US" sz="3000" b="1" dirty="0"/>
              <a:t>TADPOL data release: </a:t>
            </a:r>
            <a:r>
              <a:rPr lang="en-US" sz="3000" dirty="0">
                <a:hlinkClick r:id="rId3"/>
              </a:rPr>
              <a:t>arXiv:</a:t>
            </a:r>
            <a:r>
              <a:rPr lang="en-US" sz="3000" dirty="0" smtClean="0">
                <a:hlinkClick r:id="rId3"/>
              </a:rPr>
              <a:t>1310.6653</a:t>
            </a:r>
            <a:endParaRPr lang="en-US" sz="3000" dirty="0"/>
          </a:p>
          <a:p>
            <a:r>
              <a:rPr lang="en-US" sz="3000" b="1" dirty="0" smtClean="0"/>
              <a:t>TADPOL outflows vs. B-fields: </a:t>
            </a:r>
            <a:r>
              <a:rPr lang="en-US" sz="3000" dirty="0">
                <a:hlinkClick r:id="rId4"/>
              </a:rPr>
              <a:t>ApJ, 768, </a:t>
            </a:r>
            <a:r>
              <a:rPr lang="en-US" sz="3000" dirty="0" smtClean="0">
                <a:hlinkClick r:id="rId4"/>
              </a:rPr>
              <a:t>159</a:t>
            </a:r>
            <a:endParaRPr lang="en-US" sz="3000" dirty="0" smtClean="0"/>
          </a:p>
          <a:p>
            <a:r>
              <a:rPr lang="en-US" sz="3000" b="1" dirty="0" smtClean="0"/>
              <a:t>TADPOL survey</a:t>
            </a:r>
            <a:r>
              <a:rPr lang="en-US" sz="3000" dirty="0" smtClean="0"/>
              <a:t>: </a:t>
            </a:r>
            <a:r>
              <a:rPr lang="en-US" sz="3000" dirty="0">
                <a:hlinkClick r:id="rId5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 (4/4)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6468154" y="4646590"/>
            <a:ext cx="1978132" cy="20320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6314391" y="1287760"/>
            <a:ext cx="2050615" cy="20455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9432" y="29565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420502" y="1662176"/>
            <a:ext cx="3134334" cy="25550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4698426" y="851853"/>
            <a:ext cx="2105008" cy="20270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4586667" y="4268023"/>
            <a:ext cx="2105008" cy="1933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Left-Right Arrow 27"/>
          <p:cNvSpPr/>
          <p:nvPr/>
        </p:nvSpPr>
        <p:spPr>
          <a:xfrm rot="10800000">
            <a:off x="6833915" y="5495225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Left-Right Arrow 28"/>
          <p:cNvSpPr/>
          <p:nvPr/>
        </p:nvSpPr>
        <p:spPr>
          <a:xfrm rot="5400000">
            <a:off x="7103448" y="5510862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Left-Right Arrow 29"/>
          <p:cNvSpPr/>
          <p:nvPr/>
        </p:nvSpPr>
        <p:spPr>
          <a:xfrm rot="4211377">
            <a:off x="6725867" y="2098957"/>
            <a:ext cx="1335520" cy="187733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2088562">
            <a:off x="7049951" y="2168261"/>
            <a:ext cx="774989" cy="16930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2088562">
            <a:off x="5553017" y="184387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 rot="5400000">
            <a:off x="5288857" y="5250911"/>
            <a:ext cx="587733" cy="98645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586" y="4498367"/>
            <a:ext cx="34803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ill Sans MT"/>
                <a:cs typeface="Gill Sans MT"/>
              </a:rPr>
              <a:t>TADPOL data </a:t>
            </a:r>
            <a:r>
              <a:rPr lang="en-US" b="1" dirty="0" smtClean="0">
                <a:latin typeface="Gill Sans MT"/>
                <a:cs typeface="Gill Sans MT"/>
              </a:rPr>
              <a:t>release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8"/>
              </a:rPr>
              <a:t>arXiv</a:t>
            </a:r>
            <a:r>
              <a:rPr lang="en-US" dirty="0">
                <a:latin typeface="Gill Sans MT"/>
                <a:cs typeface="Gill Sans MT"/>
                <a:hlinkClick r:id="rId8"/>
              </a:rPr>
              <a:t>:</a:t>
            </a:r>
            <a:r>
              <a:rPr lang="en-US" dirty="0" smtClean="0">
                <a:latin typeface="Gill Sans MT"/>
                <a:cs typeface="Gill Sans MT"/>
                <a:hlinkClick r:id="rId8"/>
              </a:rPr>
              <a:t>1310.6653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</a:t>
            </a:r>
            <a:r>
              <a:rPr lang="en-US" b="1" dirty="0">
                <a:latin typeface="Gill Sans MT"/>
                <a:cs typeface="Gill Sans MT"/>
              </a:rPr>
              <a:t>outflows vs. B-</a:t>
            </a:r>
            <a:r>
              <a:rPr lang="en-US" b="1" dirty="0" smtClean="0">
                <a:latin typeface="Gill Sans MT"/>
                <a:cs typeface="Gill Sans MT"/>
              </a:rPr>
              <a:t>fields </a:t>
            </a: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9"/>
              </a:rPr>
              <a:t>ApJ</a:t>
            </a:r>
            <a:r>
              <a:rPr lang="en-US" dirty="0">
                <a:latin typeface="Gill Sans MT"/>
                <a:cs typeface="Gill Sans MT"/>
                <a:hlinkClick r:id="rId9"/>
              </a:rPr>
              <a:t>, 768, 159</a:t>
            </a:r>
            <a:endParaRPr lang="en-US" dirty="0">
              <a:latin typeface="Gill Sans MT"/>
              <a:cs typeface="Gill Sans MT"/>
            </a:endParaRPr>
          </a:p>
          <a:p>
            <a:pPr algn="ctr"/>
            <a:endParaRPr lang="en-US" b="1" dirty="0" smtClean="0">
              <a:latin typeface="Gill Sans MT"/>
              <a:cs typeface="Gill Sans MT"/>
            </a:endParaRPr>
          </a:p>
          <a:p>
            <a:pPr algn="ctr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dirty="0">
              <a:latin typeface="Gill Sans MT"/>
              <a:cs typeface="Gill Sans MT"/>
            </a:endParaRPr>
          </a:p>
          <a:p>
            <a:pPr algn="ctr"/>
            <a:r>
              <a:rPr lang="en-US" dirty="0" smtClean="0">
                <a:latin typeface="Gill Sans MT"/>
                <a:cs typeface="Gill Sans MT"/>
                <a:hlinkClick r:id="rId10" action="ppaction://hlinkfile"/>
              </a:rPr>
              <a:t>tadpol.astro.illinois.edu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66872" y="1107933"/>
            <a:ext cx="359232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(1) Random outflows vs. B-fields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4413752" y="306309"/>
            <a:ext cx="4730248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(2) HI-POL: consistent B-fields, random outflows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4416356" y="3713780"/>
            <a:ext cx="4347436" cy="580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Gill Sans MT"/>
                <a:ea typeface="+mj-ea"/>
                <a:cs typeface="+mj-cs"/>
              </a:defRPr>
            </a:lvl1pPr>
          </a:lstStyle>
          <a:p>
            <a:r>
              <a:rPr lang="en-US" sz="2500" dirty="0" smtClean="0">
                <a:solidFill>
                  <a:schemeClr val="tx1"/>
                </a:solidFill>
              </a:rPr>
              <a:t>(3) LO-POL: B-fields wrapped by rotation</a:t>
            </a:r>
            <a:endParaRPr lang="en-US" sz="2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6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151312" y="1208605"/>
            <a:ext cx="2128713" cy="4754045"/>
            <a:chOff x="3151312" y="1208605"/>
            <a:chExt cx="2128713" cy="4754045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3157662" y="20245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167187" y="23039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67187" y="257385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151312" y="12086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160837" y="1488005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3160837" y="1757880"/>
              <a:ext cx="2112838" cy="3388795"/>
            </a:xfrm>
            <a:prstGeom prst="line">
              <a:avLst/>
            </a:prstGeom>
            <a:ln>
              <a:solidFill>
                <a:schemeClr val="accent1">
                  <a:alpha val="49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2" y="-1517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Polarization (dust emission)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82" name="Group 181"/>
          <p:cNvGrpSpPr/>
          <p:nvPr/>
        </p:nvGrpSpPr>
        <p:grpSpPr>
          <a:xfrm rot="16200000">
            <a:off x="4042603" y="-957403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83" name="Straight Arrow Connector 182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2" name="Straight Arrow Connector 191"/>
          <p:cNvCxnSpPr/>
          <p:nvPr/>
        </p:nvCxnSpPr>
        <p:spPr>
          <a:xfrm rot="16200000">
            <a:off x="6338719" y="-3348938"/>
            <a:ext cx="0" cy="330154"/>
          </a:xfrm>
          <a:prstGeom prst="straightConnector1">
            <a:avLst/>
          </a:prstGeom>
          <a:ln w="15875">
            <a:solidFill>
              <a:srgbClr val="3366FF"/>
            </a:solidFill>
            <a:headEnd type="arrow" w="lg" len="lg"/>
            <a:tailEnd type="arrow" w="lg" len="lg"/>
          </a:ln>
          <a:effectLst/>
          <a:scene3d>
            <a:camera prst="orthographicFront">
              <a:rot lat="855172" lon="6350006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7" name="Group 196"/>
          <p:cNvGrpSpPr/>
          <p:nvPr/>
        </p:nvGrpSpPr>
        <p:grpSpPr>
          <a:xfrm rot="16200000">
            <a:off x="5454844" y="-2787394"/>
            <a:ext cx="1107440" cy="330154"/>
            <a:chOff x="6576060" y="3165888"/>
            <a:chExt cx="1107440" cy="1102582"/>
          </a:xfrm>
          <a:scene3d>
            <a:camera prst="orthographicFront">
              <a:rot lat="855172" lon="6350006" rev="0"/>
            </a:camera>
            <a:lightRig rig="threePt" dir="t"/>
          </a:scene3d>
        </p:grpSpPr>
        <p:cxnSp>
          <p:nvCxnSpPr>
            <p:cNvPr id="198" name="Straight Arrow Connector 197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15875">
              <a:solidFill>
                <a:srgbClr val="3366FF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0" name="Straight Connector 239"/>
          <p:cNvCxnSpPr/>
          <p:nvPr/>
        </p:nvCxnSpPr>
        <p:spPr>
          <a:xfrm flipV="1">
            <a:off x="4452564" y="1422187"/>
            <a:ext cx="533600" cy="556060"/>
          </a:xfrm>
          <a:prstGeom prst="line">
            <a:avLst/>
          </a:prstGeom>
          <a:ln w="28575" cmpd="sng">
            <a:solidFill>
              <a:schemeClr val="bg1"/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1" name="TextBox 240"/>
          <p:cNvSpPr txBox="1"/>
          <p:nvPr/>
        </p:nvSpPr>
        <p:spPr>
          <a:xfrm>
            <a:off x="4110594" y="991300"/>
            <a:ext cx="34926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rgbClr val="000000"/>
                </a:solidFill>
                <a:latin typeface="Gill Sans MT"/>
                <a:cs typeface="Gill Sans MT"/>
              </a:rPr>
              <a:t>ALIGNED DUST GRAINS</a:t>
            </a:r>
            <a:endParaRPr lang="en-US" sz="2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19154" y="2801577"/>
            <a:ext cx="5588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4171554" y="2953977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4309956" y="3370537"/>
            <a:ext cx="71488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7" name="Oval 116"/>
          <p:cNvSpPr/>
          <p:nvPr/>
        </p:nvSpPr>
        <p:spPr>
          <a:xfrm>
            <a:off x="4385526" y="280157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9" name="Oval 118"/>
          <p:cNvSpPr/>
          <p:nvPr/>
        </p:nvSpPr>
        <p:spPr>
          <a:xfrm>
            <a:off x="4064874" y="3238457"/>
            <a:ext cx="4572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4125834" y="36400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4340804" y="377210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3" name="Oval 122"/>
          <p:cNvSpPr/>
          <p:nvPr/>
        </p:nvSpPr>
        <p:spPr>
          <a:xfrm>
            <a:off x="3973434" y="405968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4" name="Oval 123"/>
          <p:cNvSpPr/>
          <p:nvPr/>
        </p:nvSpPr>
        <p:spPr>
          <a:xfrm>
            <a:off x="4182336" y="4141316"/>
            <a:ext cx="45719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6" name="Oval 125"/>
          <p:cNvSpPr/>
          <p:nvPr/>
        </p:nvSpPr>
        <p:spPr>
          <a:xfrm>
            <a:off x="4075034" y="450362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7" name="Oval 126"/>
          <p:cNvSpPr/>
          <p:nvPr/>
        </p:nvSpPr>
        <p:spPr>
          <a:xfrm>
            <a:off x="4290004" y="4635700"/>
            <a:ext cx="71120" cy="369216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4146154" y="5004916"/>
            <a:ext cx="76822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1" name="Oval 130"/>
          <p:cNvSpPr/>
          <p:nvPr/>
        </p:nvSpPr>
        <p:spPr>
          <a:xfrm>
            <a:off x="4146154" y="202458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2" name="Oval 131"/>
          <p:cNvSpPr/>
          <p:nvPr/>
        </p:nvSpPr>
        <p:spPr>
          <a:xfrm>
            <a:off x="4361124" y="2156660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3" name="Oval 132"/>
          <p:cNvSpPr/>
          <p:nvPr/>
        </p:nvSpPr>
        <p:spPr>
          <a:xfrm>
            <a:off x="4202656" y="2525876"/>
            <a:ext cx="91440" cy="264160"/>
          </a:xfrm>
          <a:prstGeom prst="ellipse">
            <a:avLst/>
          </a:prstGeom>
          <a:solidFill>
            <a:schemeClr val="accent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36717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31281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58716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204360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48734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943782" y="3094768"/>
            <a:ext cx="0" cy="1102582"/>
          </a:xfrm>
          <a:prstGeom prst="straightConnector1">
            <a:avLst/>
          </a:prstGeom>
          <a:ln w="38100">
            <a:solidFill>
              <a:srgbClr val="F79646"/>
            </a:solidFill>
            <a:headEnd type="arrow" w="lg" len="lg"/>
            <a:tailEnd type="arrow" w="lg" len="lg"/>
          </a:ln>
          <a:effectLst/>
          <a:scene3d>
            <a:camera prst="orthographicFront">
              <a:rot lat="900000" lon="4800000" rev="0"/>
            </a:camera>
            <a:lightRig rig="threePt" dir="t"/>
          </a:scene3d>
          <a:sp3d>
            <a:bevelT w="177800" h="50800" prst="relaxedInset"/>
            <a:bevelB prst="convex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267524" y="5413375"/>
            <a:ext cx="558476" cy="910108"/>
          </a:xfrm>
          <a:prstGeom prst="line">
            <a:avLst/>
          </a:prstGeom>
          <a:ln w="28575" cmpd="sng">
            <a:solidFill>
              <a:schemeClr val="tx1">
                <a:lumMod val="50000"/>
              </a:schemeClr>
            </a:solidFill>
            <a:headEnd type="triangle" w="lg" len="lg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61718" y="6343803"/>
            <a:ext cx="38488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solidFill>
                  <a:schemeClr val="tx1">
                    <a:lumMod val="50000"/>
                  </a:schemeClr>
                </a:solidFill>
                <a:latin typeface="Gill Sans MT"/>
                <a:cs typeface="Gill Sans MT"/>
              </a:rPr>
              <a:t>ORDERED MAGNETIC FIELD</a:t>
            </a:r>
            <a:endParaRPr lang="en-US" sz="2200" dirty="0">
              <a:solidFill>
                <a:schemeClr val="tx1">
                  <a:lumMod val="50000"/>
                </a:schemeClr>
              </a:solidFill>
              <a:latin typeface="Gill Sans MT"/>
              <a:cs typeface="Gill Sans MT"/>
            </a:endParaRPr>
          </a:p>
        </p:txBody>
      </p:sp>
      <p:pic>
        <p:nvPicPr>
          <p:cNvPr id="43" name="Picture 42" descr="simple-parabolic-antenna-dish-h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2" y="3502404"/>
            <a:ext cx="566052" cy="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8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2265195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1810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</a:rPr>
              <a:t>Incidental?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13487</TotalTime>
  <Words>4787</Words>
  <Application>Microsoft Macintosh PowerPoint</Application>
  <PresentationFormat>On-screen Show (4:3)</PresentationFormat>
  <Paragraphs>847</Paragraphs>
  <Slides>78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78</vt:i4>
      </vt:variant>
    </vt:vector>
  </HeadingPairs>
  <TitlesOfParts>
    <vt:vector size="88" baseType="lpstr">
      <vt:lpstr>Clarity</vt:lpstr>
      <vt:lpstr>6_Office Theme</vt:lpstr>
      <vt:lpstr>1_Default Design</vt:lpstr>
      <vt:lpstr>2_Clarity</vt:lpstr>
      <vt:lpstr>3_Clarity</vt:lpstr>
      <vt:lpstr>4_Clarity</vt:lpstr>
      <vt:lpstr>5_Clarity</vt:lpstr>
      <vt:lpstr>6_Clarity</vt:lpstr>
      <vt:lpstr>7_Office Theme</vt:lpstr>
      <vt:lpstr>Office Theme</vt:lpstr>
      <vt:lpstr>Polarization science with carma: using the 1mm dual-polarization receiver system to probe small-scale magnetic fields in protostellar cores</vt:lpstr>
      <vt:lpstr>Outline</vt:lpstr>
      <vt:lpstr>Scales of star formation</vt:lpstr>
      <vt:lpstr>Outline</vt:lpstr>
      <vt:lpstr>PowerPoint Presentation</vt:lpstr>
      <vt:lpstr>Dust grain alignment</vt:lpstr>
      <vt:lpstr>Polarization (dust absorption)</vt:lpstr>
      <vt:lpstr>Polarization (dust emission)</vt:lpstr>
      <vt:lpstr>What is the role of magnetic fields in star formation?</vt:lpstr>
      <vt:lpstr>PowerPoint Presentation</vt:lpstr>
      <vt:lpstr>PowerPoint Presentation</vt:lpstr>
      <vt:lpstr>CARMA Combined Array for Research in Millimeter-wave Astronomy      Consortium: Berkeley, Caltech, Illinois, Maryland, Chicago </vt:lpstr>
      <vt:lpstr>Outline</vt:lpstr>
      <vt:lpstr>1 mm dual-polarization receivers</vt:lpstr>
      <vt:lpstr>1 mm dual-polarization receivers</vt:lpstr>
      <vt:lpstr>2-section polarizer</vt:lpstr>
      <vt:lpstr>Simplest retarder: faceted circular waveguide</vt:lpstr>
      <vt:lpstr>Leakages for 1-, 2-, &amp; 3-section polarizers</vt:lpstr>
      <vt:lpstr>Leakages computed with random machining errors (±0.0003’’, ±0.2°)</vt:lpstr>
      <vt:lpstr>R   L                                          </vt:lpstr>
      <vt:lpstr>Polarizer construction</vt:lpstr>
      <vt:lpstr>Sample polarizer test data (mandrel machining errors)</vt:lpstr>
      <vt:lpstr>1 mm dual-polarization receivers</vt:lpstr>
      <vt:lpstr>Turnstile-junction OMT</vt:lpstr>
      <vt:lpstr>OMT construction</vt:lpstr>
      <vt:lpstr>PowerPoint Presentation</vt:lpstr>
      <vt:lpstr>Some OMTs have resonances…</vt:lpstr>
      <vt:lpstr>Unequal sidearm lengths in OMT can  cause resonances (simulation)</vt:lpstr>
      <vt:lpstr>OMT tests at 4K (passbands, LO = 210-255 GHz in 1 GHz steps)</vt:lpstr>
      <vt:lpstr>1 mm dual-polarization receivers</vt:lpstr>
      <vt:lpstr>PowerPoint Presentation</vt:lpstr>
      <vt:lpstr>PowerPoint Presentation</vt:lpstr>
      <vt:lpstr>Polarization calibration</vt:lpstr>
      <vt:lpstr>XY phase calibration</vt:lpstr>
      <vt:lpstr>XY phase calibration</vt:lpstr>
      <vt:lpstr>Outline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100 pc  0.1 pc Consistent B-field in clouds &amp; cores</vt:lpstr>
      <vt:lpstr>100 pc  0.1 pc 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Alignment vs. polarization fraction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HI-POL vs. LO-POL: open questions</vt:lpstr>
      <vt:lpstr>FUTURE multi-scale comparison: B-fields</vt:lpstr>
      <vt:lpstr>Summary (1/4)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494</cp:revision>
  <dcterms:created xsi:type="dcterms:W3CDTF">2010-11-26T18:30:23Z</dcterms:created>
  <dcterms:modified xsi:type="dcterms:W3CDTF">2013-11-25T16:39:38Z</dcterms:modified>
</cp:coreProperties>
</file>